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6858000" cx="12192000"/>
  <p:notesSz cx="6858000" cy="1857375"/>
  <p:embeddedFontLst>
    <p:embeddedFont>
      <p:font typeface="IBM Plex Mono SemiBold"/>
      <p:regular r:id="rId53"/>
      <p:bold r:id="rId54"/>
      <p:italic r:id="rId55"/>
      <p:boldItalic r:id="rId56"/>
    </p:embeddedFont>
    <p:embeddedFont>
      <p:font typeface="IBM Plex Mono"/>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IBMPlexMono-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IBMPlexMonoSemiBold-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IBMPlexMonoSemiBold-italic.fntdata"/><Relationship Id="rId10" Type="http://schemas.openxmlformats.org/officeDocument/2006/relationships/slide" Target="slides/slide5.xml"/><Relationship Id="rId54" Type="http://schemas.openxmlformats.org/officeDocument/2006/relationships/font" Target="fonts/IBMPlexMonoSemiBold-bold.fntdata"/><Relationship Id="rId13" Type="http://schemas.openxmlformats.org/officeDocument/2006/relationships/slide" Target="slides/slide8.xml"/><Relationship Id="rId57" Type="http://schemas.openxmlformats.org/officeDocument/2006/relationships/font" Target="fonts/IBMPlexMono-regular.fntdata"/><Relationship Id="rId12" Type="http://schemas.openxmlformats.org/officeDocument/2006/relationships/slide" Target="slides/slide7.xml"/><Relationship Id="rId56" Type="http://schemas.openxmlformats.org/officeDocument/2006/relationships/font" Target="fonts/IBMPlexMonoSemiBold-boldItalic.fntdata"/><Relationship Id="rId15" Type="http://schemas.openxmlformats.org/officeDocument/2006/relationships/slide" Target="slides/slide10.xml"/><Relationship Id="rId59" Type="http://schemas.openxmlformats.org/officeDocument/2006/relationships/font" Target="fonts/IBMPlexMono-italic.fntdata"/><Relationship Id="rId14" Type="http://schemas.openxmlformats.org/officeDocument/2006/relationships/slide" Target="slides/slide9.xml"/><Relationship Id="rId58" Type="http://schemas.openxmlformats.org/officeDocument/2006/relationships/font" Target="fonts/IBMPlexMono-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00" name="Google Shape;200;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2" name="Google Shape;412;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 name="Google Shape;11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20" name="Google Shape;120;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1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1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1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1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1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12"/>
          <p:cNvSpPr/>
          <p:nvPr>
            <p:ph idx="2" type="pic"/>
          </p:nvPr>
        </p:nvSpPr>
        <p:spPr>
          <a:xfrm>
            <a:off x="5183188" y="987425"/>
            <a:ext cx="6172200" cy="4873625"/>
          </a:xfrm>
          <a:prstGeom prst="rect">
            <a:avLst/>
          </a:prstGeom>
          <a:noFill/>
          <a:ln>
            <a:noFill/>
          </a:ln>
        </p:spPr>
      </p:sp>
      <p:sp>
        <p:nvSpPr>
          <p:cNvPr id="66" name="Google Shape;66;p1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1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1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1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1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1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1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14"/>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1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1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1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6"/>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7"/>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8"/>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9"/>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1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1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1.png"/><Relationship Id="rId4" Type="http://schemas.openxmlformats.org/officeDocument/2006/relationships/hyperlink" Target="https://github.com/Dchisa/space-notebook/blob/0607726ab7f096ca9146f99e2df4dfd7a0b9a1e7/Wranggling.ipynb" TargetMode="External"/><Relationship Id="rId5"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1.png"/><Relationship Id="rId4" Type="http://schemas.openxmlformats.org/officeDocument/2006/relationships/image" Target="../media/image3.png"/><Relationship Id="rId5" Type="http://schemas.openxmlformats.org/officeDocument/2006/relationships/hyperlink" Target="https://github.com/Dchisa/EDA-with-SQL-lab/blob/8ab63268e139eff186ac388b5bb4ee935f3ab8f2/EDA%20with%20Visualization%20lab.ipynb"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1.png"/><Relationship Id="rId4" Type="http://schemas.openxmlformats.org/officeDocument/2006/relationships/hyperlink" Target="https://github.com/Dchisa/EDA-with-SQL-lab/blob/c737a49a5e273aa5dba983a78156f25bfe2d0b8d/EDA%20with%20SQL%20Lab.ipynb"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1.png"/><Relationship Id="rId4" Type="http://schemas.openxmlformats.org/officeDocument/2006/relationships/hyperlink" Target="https://github.com/Dchisa/EDA-with-SQL-lab/blob/4e63e2e2f573472300b4a4909909b0d30f04b4a3/Interactive%20Visual%20Analytics%20with%20Folium%20lab.ipynb"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1.png"/><Relationship Id="rId4" Type="http://schemas.openxmlformats.org/officeDocument/2006/relationships/hyperlink" Target="https://github.com/Dchisa/EDA-with-SQL-lab/blob/c66818b9b196e8ff7dcc8938f2e1bb66d627b106/SpaceX%20Plotly.py"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hyperlink" Target="https://github.com/Dchisa/EDA-with-SQL-lab/blob/b15678da4e5f85b0e72ec2a529e79c466794b648/Spacex%20machine%20learning%20prediction%20"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1.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1.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1.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1.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1.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1.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1.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1.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1.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1.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1.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1.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1.png"/><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1.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1.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1.pn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7.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1.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1.png"/><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1.png"/><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6.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1.png"/><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1.png"/><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1.png"/><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3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1.png"/><Relationship Id="rId4" Type="http://schemas.openxmlformats.org/officeDocument/2006/relationships/hyperlink" Target="https://github.com/Dchisa/space-notebook/blob/ed8462ae2bf2d85a065b202fcc5262ba0196d390/space%20lab%20my%20book.ipynb" TargetMode="External"/><Relationship Id="rId5"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1.png"/><Relationship Id="rId4" Type="http://schemas.openxmlformats.org/officeDocument/2006/relationships/hyperlink" Target="https://github.com/Dchisa/space-notebook/blob/405a05b395513df4c710a12acce5511b28ca9d34/spacebook2.ipynb" TargetMode="External"/><Relationship Id="rId5"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5"/>
          <p:cNvSpPr txBox="1"/>
          <p:nvPr/>
        </p:nvSpPr>
        <p:spPr>
          <a:xfrm>
            <a:off x="888546" y="4568734"/>
            <a:ext cx="25146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DORIS UZOMA</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MARCH 5th, 2024</a:t>
            </a:r>
            <a:endParaRPr/>
          </a:p>
        </p:txBody>
      </p:sp>
      <p:pic>
        <p:nvPicPr>
          <p:cNvPr descr="IBM Skills Network Logo - Horizontal-noai copy.png" id="87" name="Google Shape;87;p15"/>
          <p:cNvPicPr preferRelativeResize="0"/>
          <p:nvPr/>
        </p:nvPicPr>
        <p:blipFill rotWithShape="1">
          <a:blip r:embed="rId4">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4" name="Shape 154"/>
        <p:cNvGrpSpPr/>
        <p:nvPr/>
      </p:nvGrpSpPr>
      <p:grpSpPr>
        <a:xfrm>
          <a:off x="0" y="0"/>
          <a:ext cx="0" cy="0"/>
          <a:chOff x="0" y="0"/>
          <a:chExt cx="0" cy="0"/>
        </a:xfrm>
      </p:grpSpPr>
      <p:sp>
        <p:nvSpPr>
          <p:cNvPr id="155" name="Google Shape;155;p2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6" name="Google Shape;156;p24"/>
          <p:cNvSpPr txBox="1"/>
          <p:nvPr>
            <p:ph idx="1" type="body"/>
          </p:nvPr>
        </p:nvSpPr>
        <p:spPr>
          <a:xfrm>
            <a:off x="5941075" y="1412375"/>
            <a:ext cx="5987700" cy="5102700"/>
          </a:xfrm>
          <a:prstGeom prst="rect">
            <a:avLst/>
          </a:prstGeom>
          <a:noFill/>
          <a:ln>
            <a:noFill/>
          </a:ln>
        </p:spPr>
        <p:txBody>
          <a:bodyPr anchorCtr="0" anchor="t" bIns="45700" lIns="91425" spcFirstLastPara="1" rIns="91425" wrap="square" tIns="45700">
            <a:noAutofit/>
          </a:bodyPr>
          <a:lstStyle/>
          <a:p>
            <a:pPr indent="-355600" lvl="0" marL="457200" rtl="0" algn="l">
              <a:lnSpc>
                <a:spcPct val="100000"/>
              </a:lnSpc>
              <a:spcBef>
                <a:spcPts val="100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We performed exploratory data analysis </a:t>
            </a:r>
            <a:endParaRPr sz="20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en-US" sz="2000">
                <a:solidFill>
                  <a:schemeClr val="dk1"/>
                </a:solidFill>
                <a:latin typeface="Calibri"/>
                <a:ea typeface="Calibri"/>
                <a:cs typeface="Calibri"/>
                <a:sym typeface="Calibri"/>
              </a:rPr>
              <a:t>and determined the training labels.</a:t>
            </a:r>
            <a:endParaRPr sz="20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en-US" sz="2000">
                <a:solidFill>
                  <a:schemeClr val="dk1"/>
                </a:solidFill>
                <a:latin typeface="Calibri"/>
                <a:ea typeface="Calibri"/>
                <a:cs typeface="Calibri"/>
                <a:sym typeface="Calibri"/>
              </a:rPr>
              <a:t>• </a:t>
            </a:r>
            <a:r>
              <a:rPr lang="en-US" sz="2000">
                <a:solidFill>
                  <a:schemeClr val="dk1"/>
                </a:solidFill>
                <a:latin typeface="Calibri"/>
                <a:ea typeface="Calibri"/>
                <a:cs typeface="Calibri"/>
                <a:sym typeface="Calibri"/>
              </a:rPr>
              <a:t>We calculated the number of launches at </a:t>
            </a:r>
            <a:endParaRPr sz="20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en-US" sz="2000">
                <a:solidFill>
                  <a:schemeClr val="dk1"/>
                </a:solidFill>
                <a:latin typeface="Calibri"/>
                <a:ea typeface="Calibri"/>
                <a:cs typeface="Calibri"/>
                <a:sym typeface="Calibri"/>
              </a:rPr>
              <a:t>each site, and the number and occurrence </a:t>
            </a:r>
            <a:endParaRPr sz="20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en-US" sz="2000">
                <a:solidFill>
                  <a:schemeClr val="dk1"/>
                </a:solidFill>
                <a:latin typeface="Calibri"/>
                <a:ea typeface="Calibri"/>
                <a:cs typeface="Calibri"/>
                <a:sym typeface="Calibri"/>
              </a:rPr>
              <a:t>of each orbits</a:t>
            </a:r>
            <a:endParaRPr sz="20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en-US" sz="2000">
                <a:solidFill>
                  <a:schemeClr val="dk1"/>
                </a:solidFill>
                <a:latin typeface="Calibri"/>
                <a:ea typeface="Calibri"/>
                <a:cs typeface="Calibri"/>
                <a:sym typeface="Calibri"/>
              </a:rPr>
              <a:t>• </a:t>
            </a:r>
            <a:r>
              <a:rPr lang="en-US" sz="2000">
                <a:solidFill>
                  <a:schemeClr val="dk1"/>
                </a:solidFill>
                <a:latin typeface="Calibri"/>
                <a:ea typeface="Calibri"/>
                <a:cs typeface="Calibri"/>
                <a:sym typeface="Calibri"/>
              </a:rPr>
              <a:t>We created landing outcome label from </a:t>
            </a:r>
            <a:endParaRPr sz="20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en-US" sz="2000">
                <a:solidFill>
                  <a:schemeClr val="dk1"/>
                </a:solidFill>
                <a:latin typeface="Calibri"/>
                <a:ea typeface="Calibri"/>
                <a:cs typeface="Calibri"/>
                <a:sym typeface="Calibri"/>
              </a:rPr>
              <a:t>outcome column and exported the results </a:t>
            </a:r>
            <a:endParaRPr sz="20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en-US" sz="2000">
                <a:solidFill>
                  <a:schemeClr val="dk1"/>
                </a:solidFill>
                <a:latin typeface="Calibri"/>
                <a:ea typeface="Calibri"/>
                <a:cs typeface="Calibri"/>
                <a:sym typeface="Calibri"/>
              </a:rPr>
              <a:t>to csv.</a:t>
            </a:r>
            <a:endParaRPr sz="20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en-US" sz="2000">
                <a:solidFill>
                  <a:schemeClr val="dk1"/>
                </a:solidFill>
                <a:latin typeface="Calibri"/>
                <a:ea typeface="Calibri"/>
                <a:cs typeface="Calibri"/>
                <a:sym typeface="Calibri"/>
              </a:rPr>
              <a:t>• </a:t>
            </a:r>
            <a:r>
              <a:rPr lang="en-US" sz="2000">
                <a:solidFill>
                  <a:schemeClr val="dk1"/>
                </a:solidFill>
                <a:latin typeface="Calibri"/>
                <a:ea typeface="Calibri"/>
                <a:cs typeface="Calibri"/>
                <a:sym typeface="Calibri"/>
              </a:rPr>
              <a:t>The link to the notebook is </a:t>
            </a:r>
            <a:endParaRPr sz="20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en-US" sz="2500" u="sng">
                <a:solidFill>
                  <a:schemeClr val="hlink"/>
                </a:solidFill>
                <a:latin typeface="Calibri"/>
                <a:ea typeface="Calibri"/>
                <a:cs typeface="Calibri"/>
                <a:sym typeface="Calibri"/>
                <a:hlinkClick r:id="rId4"/>
              </a:rPr>
              <a:t>https://github.com/Dchisa/space-notebook/blob/0607726ab7f096ca9146f99e2df4dfd7a0b9a1e7/Wranggling.ipynb</a:t>
            </a:r>
            <a:endParaRPr sz="25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t/>
            </a:r>
            <a:endParaRPr sz="25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57" name="Google Shape;157;p2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pic>
        <p:nvPicPr>
          <p:cNvPr id="158" name="Google Shape;158;p24"/>
          <p:cNvPicPr preferRelativeResize="0"/>
          <p:nvPr/>
        </p:nvPicPr>
        <p:blipFill rotWithShape="1">
          <a:blip r:embed="rId5">
            <a:alphaModFix/>
          </a:blip>
          <a:srcRect b="17950" l="6161" r="51313" t="19373"/>
          <a:stretch/>
        </p:blipFill>
        <p:spPr>
          <a:xfrm>
            <a:off x="463650" y="1697700"/>
            <a:ext cx="4804275" cy="4327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2" name="Shape 162"/>
        <p:cNvGrpSpPr/>
        <p:nvPr/>
      </p:nvGrpSpPr>
      <p:grpSpPr>
        <a:xfrm>
          <a:off x="0" y="0"/>
          <a:ext cx="0" cy="0"/>
          <a:chOff x="0" y="0"/>
          <a:chExt cx="0" cy="0"/>
        </a:xfrm>
      </p:grpSpPr>
      <p:sp>
        <p:nvSpPr>
          <p:cNvPr id="163" name="Google Shape;163;p2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4" name="Google Shape;164;p25"/>
          <p:cNvSpPr txBox="1"/>
          <p:nvPr>
            <p:ph idx="1" type="body"/>
          </p:nvPr>
        </p:nvSpPr>
        <p:spPr>
          <a:xfrm>
            <a:off x="770000" y="1422650"/>
            <a:ext cx="4278000" cy="2255400"/>
          </a:xfrm>
          <a:prstGeom prst="rect">
            <a:avLst/>
          </a:prstGeom>
          <a:noFill/>
          <a:ln>
            <a:noFill/>
          </a:ln>
        </p:spPr>
        <p:txBody>
          <a:bodyPr anchorCtr="0" anchor="t" bIns="45700" lIns="91425" spcFirstLastPara="1" rIns="91425" wrap="square" tIns="45700">
            <a:noAutofit/>
          </a:bodyPr>
          <a:lstStyle/>
          <a:p>
            <a:pPr indent="0" lvl="0" marL="177800" rtl="0" algn="l">
              <a:lnSpc>
                <a:spcPct val="90000"/>
              </a:lnSpc>
              <a:spcBef>
                <a:spcPts val="1000"/>
              </a:spcBef>
              <a:spcAft>
                <a:spcPts val="0"/>
              </a:spcAft>
              <a:buClr>
                <a:schemeClr val="dk1"/>
              </a:buClr>
              <a:buSzPts val="1100"/>
              <a:buFont typeface="Arial"/>
              <a:buNone/>
            </a:pPr>
            <a:r>
              <a:rPr lang="en-US" sz="2000">
                <a:solidFill>
                  <a:schemeClr val="dk1"/>
                </a:solidFill>
                <a:latin typeface="Calibri"/>
                <a:ea typeface="Calibri"/>
                <a:cs typeface="Calibri"/>
                <a:sym typeface="Calibri"/>
              </a:rPr>
              <a:t>We explored the data by visualizing </a:t>
            </a:r>
            <a:endParaRPr sz="2000">
              <a:solidFill>
                <a:schemeClr val="dk1"/>
              </a:solidFill>
              <a:latin typeface="Calibri"/>
              <a:ea typeface="Calibri"/>
              <a:cs typeface="Calibri"/>
              <a:sym typeface="Calibri"/>
            </a:endParaRPr>
          </a:p>
          <a:p>
            <a:pPr indent="0" lvl="0" marL="177800" rtl="0" algn="l">
              <a:lnSpc>
                <a:spcPct val="90000"/>
              </a:lnSpc>
              <a:spcBef>
                <a:spcPts val="1000"/>
              </a:spcBef>
              <a:spcAft>
                <a:spcPts val="0"/>
              </a:spcAft>
              <a:buClr>
                <a:schemeClr val="dk1"/>
              </a:buClr>
              <a:buSzPts val="1100"/>
              <a:buFont typeface="Arial"/>
              <a:buNone/>
            </a:pPr>
            <a:r>
              <a:rPr lang="en-US" sz="2000">
                <a:solidFill>
                  <a:schemeClr val="dk1"/>
                </a:solidFill>
                <a:latin typeface="Calibri"/>
                <a:ea typeface="Calibri"/>
                <a:cs typeface="Calibri"/>
                <a:sym typeface="Calibri"/>
              </a:rPr>
              <a:t>the relationship between flight </a:t>
            </a:r>
            <a:endParaRPr sz="2000">
              <a:solidFill>
                <a:schemeClr val="dk1"/>
              </a:solidFill>
              <a:latin typeface="Calibri"/>
              <a:ea typeface="Calibri"/>
              <a:cs typeface="Calibri"/>
              <a:sym typeface="Calibri"/>
            </a:endParaRPr>
          </a:p>
          <a:p>
            <a:pPr indent="0" lvl="0" marL="177800" rtl="0" algn="l">
              <a:lnSpc>
                <a:spcPct val="90000"/>
              </a:lnSpc>
              <a:spcBef>
                <a:spcPts val="1000"/>
              </a:spcBef>
              <a:spcAft>
                <a:spcPts val="0"/>
              </a:spcAft>
              <a:buClr>
                <a:schemeClr val="dk1"/>
              </a:buClr>
              <a:buSzPts val="1100"/>
              <a:buFont typeface="Arial"/>
              <a:buNone/>
            </a:pPr>
            <a:r>
              <a:rPr lang="en-US" sz="2000">
                <a:solidFill>
                  <a:schemeClr val="dk1"/>
                </a:solidFill>
                <a:latin typeface="Calibri"/>
                <a:ea typeface="Calibri"/>
                <a:cs typeface="Calibri"/>
                <a:sym typeface="Calibri"/>
              </a:rPr>
              <a:t>number and launch Site, payload and </a:t>
            </a:r>
            <a:endParaRPr sz="2000">
              <a:solidFill>
                <a:schemeClr val="dk1"/>
              </a:solidFill>
              <a:latin typeface="Calibri"/>
              <a:ea typeface="Calibri"/>
              <a:cs typeface="Calibri"/>
              <a:sym typeface="Calibri"/>
            </a:endParaRPr>
          </a:p>
          <a:p>
            <a:pPr indent="0" lvl="0" marL="177800" rtl="0" algn="l">
              <a:lnSpc>
                <a:spcPct val="90000"/>
              </a:lnSpc>
              <a:spcBef>
                <a:spcPts val="1000"/>
              </a:spcBef>
              <a:spcAft>
                <a:spcPts val="0"/>
              </a:spcAft>
              <a:buClr>
                <a:schemeClr val="dk1"/>
              </a:buClr>
              <a:buSzPts val="1100"/>
              <a:buFont typeface="Arial"/>
              <a:buNone/>
            </a:pPr>
            <a:r>
              <a:rPr lang="en-US" sz="2000">
                <a:solidFill>
                  <a:schemeClr val="dk1"/>
                </a:solidFill>
                <a:latin typeface="Calibri"/>
                <a:ea typeface="Calibri"/>
                <a:cs typeface="Calibri"/>
                <a:sym typeface="Calibri"/>
              </a:rPr>
              <a:t>launch site, success rate of each orbit </a:t>
            </a:r>
            <a:endParaRPr sz="2000">
              <a:solidFill>
                <a:schemeClr val="dk1"/>
              </a:solidFill>
              <a:latin typeface="Calibri"/>
              <a:ea typeface="Calibri"/>
              <a:cs typeface="Calibri"/>
              <a:sym typeface="Calibri"/>
            </a:endParaRPr>
          </a:p>
          <a:p>
            <a:pPr indent="0" lvl="0" marL="177800" rtl="0" algn="l">
              <a:lnSpc>
                <a:spcPct val="90000"/>
              </a:lnSpc>
              <a:spcBef>
                <a:spcPts val="1000"/>
              </a:spcBef>
              <a:spcAft>
                <a:spcPts val="0"/>
              </a:spcAft>
              <a:buClr>
                <a:schemeClr val="dk1"/>
              </a:buClr>
              <a:buSzPts val="1100"/>
              <a:buFont typeface="Arial"/>
              <a:buNone/>
            </a:pPr>
            <a:r>
              <a:rPr lang="en-US" sz="2000">
                <a:solidFill>
                  <a:schemeClr val="dk1"/>
                </a:solidFill>
                <a:latin typeface="Calibri"/>
                <a:ea typeface="Calibri"/>
                <a:cs typeface="Calibri"/>
                <a:sym typeface="Calibri"/>
              </a:rPr>
              <a:t>type, flight number and orbit type, the launch success yearly</a:t>
            </a:r>
            <a:r>
              <a:rPr lang="en-US" sz="1900">
                <a:solidFill>
                  <a:schemeClr val="dk1"/>
                </a:solidFill>
                <a:latin typeface="Calibri"/>
                <a:ea typeface="Calibri"/>
                <a:cs typeface="Calibri"/>
                <a:sym typeface="Calibri"/>
              </a:rPr>
              <a:t> tre</a:t>
            </a:r>
            <a:r>
              <a:rPr lang="en-US" sz="2000">
                <a:solidFill>
                  <a:schemeClr val="dk1"/>
                </a:solidFill>
                <a:latin typeface="Calibri"/>
                <a:ea typeface="Calibri"/>
                <a:cs typeface="Calibri"/>
                <a:sym typeface="Calibri"/>
              </a:rPr>
              <a:t>nd</a:t>
            </a:r>
            <a:endParaRPr sz="2000">
              <a:solidFill>
                <a:schemeClr val="dk1"/>
              </a:solidFill>
              <a:latin typeface="Calibri"/>
              <a:ea typeface="Calibri"/>
              <a:cs typeface="Calibri"/>
              <a:sym typeface="Calibri"/>
            </a:endParaRPr>
          </a:p>
          <a:p>
            <a:pPr indent="0" lvl="0" marL="1778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65" name="Google Shape;165;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pic>
        <p:nvPicPr>
          <p:cNvPr id="166" name="Google Shape;166;p25"/>
          <p:cNvPicPr preferRelativeResize="0"/>
          <p:nvPr/>
        </p:nvPicPr>
        <p:blipFill rotWithShape="1">
          <a:blip r:embed="rId4">
            <a:alphaModFix/>
          </a:blip>
          <a:srcRect b="4271" l="5449" r="52563" t="52138"/>
          <a:stretch/>
        </p:blipFill>
        <p:spPr>
          <a:xfrm>
            <a:off x="571350" y="3772175"/>
            <a:ext cx="5284251" cy="3085837"/>
          </a:xfrm>
          <a:prstGeom prst="rect">
            <a:avLst/>
          </a:prstGeom>
          <a:noFill/>
          <a:ln>
            <a:noFill/>
          </a:ln>
        </p:spPr>
      </p:pic>
      <p:pic>
        <p:nvPicPr>
          <p:cNvPr id="167" name="Google Shape;167;p25"/>
          <p:cNvPicPr preferRelativeResize="0"/>
          <p:nvPr/>
        </p:nvPicPr>
        <p:blipFill rotWithShape="1">
          <a:blip r:embed="rId4">
            <a:alphaModFix/>
          </a:blip>
          <a:srcRect b="35040" l="48878" r="6891" t="20799"/>
          <a:stretch/>
        </p:blipFill>
        <p:spPr>
          <a:xfrm>
            <a:off x="6428750" y="1644325"/>
            <a:ext cx="5472850" cy="3085825"/>
          </a:xfrm>
          <a:prstGeom prst="rect">
            <a:avLst/>
          </a:prstGeom>
          <a:noFill/>
          <a:ln>
            <a:noFill/>
          </a:ln>
        </p:spPr>
      </p:pic>
      <p:sp>
        <p:nvSpPr>
          <p:cNvPr id="168" name="Google Shape;168;p25"/>
          <p:cNvSpPr txBox="1"/>
          <p:nvPr/>
        </p:nvSpPr>
        <p:spPr>
          <a:xfrm>
            <a:off x="6514825" y="4943350"/>
            <a:ext cx="56973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The link to the notebook is</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US" sz="2000" u="sng">
                <a:solidFill>
                  <a:schemeClr val="hlink"/>
                </a:solidFill>
                <a:hlinkClick r:id="rId5"/>
              </a:rPr>
              <a:t>https://github.com/Dchisa/EDA-with-SQL-lab/blob/8ab63268e139eff186ac388b5bb4ee935f3ab8f2/EDA%20with%20Visualization%20lab.ipynb</a:t>
            </a:r>
            <a:endParaRPr sz="2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p2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4" name="Google Shape;174;p26"/>
          <p:cNvSpPr txBox="1"/>
          <p:nvPr>
            <p:ph idx="1" type="body"/>
          </p:nvPr>
        </p:nvSpPr>
        <p:spPr>
          <a:xfrm>
            <a:off x="770000" y="1488550"/>
            <a:ext cx="9745500" cy="4669200"/>
          </a:xfrm>
          <a:prstGeom prst="rect">
            <a:avLst/>
          </a:prstGeom>
          <a:noFill/>
          <a:ln>
            <a:noFill/>
          </a:ln>
        </p:spPr>
        <p:txBody>
          <a:bodyPr anchorCtr="0" anchor="t" bIns="45700" lIns="91425" spcFirstLastPara="1" rIns="91425" wrap="square" tIns="45700">
            <a:noAutofit/>
          </a:bodyPr>
          <a:lstStyle/>
          <a:p>
            <a:pPr indent="-355600" lvl="0" marL="457200" rtl="0" algn="l">
              <a:lnSpc>
                <a:spcPct val="90000"/>
              </a:lnSpc>
              <a:spcBef>
                <a:spcPts val="100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We loaded the SpaceX dataset into a PostgreSQL database without leaving </a:t>
            </a:r>
            <a:endParaRPr sz="2000">
              <a:solidFill>
                <a:schemeClr val="dk1"/>
              </a:solidFill>
              <a:latin typeface="Calibri"/>
              <a:ea typeface="Calibri"/>
              <a:cs typeface="Calibri"/>
              <a:sym typeface="Calibri"/>
            </a:endParaRPr>
          </a:p>
          <a:p>
            <a:pPr indent="-50800" lvl="0" marL="228600" rtl="0" algn="l">
              <a:lnSpc>
                <a:spcPct val="90000"/>
              </a:lnSpc>
              <a:spcBef>
                <a:spcPts val="1000"/>
              </a:spcBef>
              <a:spcAft>
                <a:spcPts val="0"/>
              </a:spcAft>
              <a:buClr>
                <a:schemeClr val="dk1"/>
              </a:buClr>
              <a:buSzPts val="1100"/>
              <a:buFont typeface="Arial"/>
              <a:buNone/>
            </a:pPr>
            <a:r>
              <a:rPr lang="en-US" sz="2000">
                <a:solidFill>
                  <a:schemeClr val="dk1"/>
                </a:solidFill>
                <a:latin typeface="Calibri"/>
                <a:ea typeface="Calibri"/>
                <a:cs typeface="Calibri"/>
                <a:sym typeface="Calibri"/>
              </a:rPr>
              <a:t>the jupyter notebook.</a:t>
            </a:r>
            <a:endParaRPr sz="2000">
              <a:solidFill>
                <a:schemeClr val="dk1"/>
              </a:solidFill>
              <a:latin typeface="Calibri"/>
              <a:ea typeface="Calibri"/>
              <a:cs typeface="Calibri"/>
              <a:sym typeface="Calibri"/>
            </a:endParaRPr>
          </a:p>
          <a:p>
            <a:pPr indent="-50800" lvl="0" marL="228600" rtl="0" algn="l">
              <a:lnSpc>
                <a:spcPct val="90000"/>
              </a:lnSpc>
              <a:spcBef>
                <a:spcPts val="1000"/>
              </a:spcBef>
              <a:spcAft>
                <a:spcPts val="0"/>
              </a:spcAft>
              <a:buClr>
                <a:schemeClr val="dk1"/>
              </a:buClr>
              <a:buSzPts val="1100"/>
              <a:buFont typeface="Arial"/>
              <a:buNone/>
            </a:pPr>
            <a:r>
              <a:rPr lang="en-US" sz="2000">
                <a:solidFill>
                  <a:schemeClr val="dk1"/>
                </a:solidFill>
                <a:latin typeface="Calibri"/>
                <a:ea typeface="Calibri"/>
                <a:cs typeface="Calibri"/>
                <a:sym typeface="Calibri"/>
              </a:rPr>
              <a:t>• We applied EDA with SQL to get insight from the data. We wrote queries to </a:t>
            </a:r>
            <a:endParaRPr sz="2000">
              <a:solidFill>
                <a:schemeClr val="dk1"/>
              </a:solidFill>
              <a:latin typeface="Calibri"/>
              <a:ea typeface="Calibri"/>
              <a:cs typeface="Calibri"/>
              <a:sym typeface="Calibri"/>
            </a:endParaRPr>
          </a:p>
          <a:p>
            <a:pPr indent="-50800" lvl="0" marL="228600" rtl="0" algn="l">
              <a:lnSpc>
                <a:spcPct val="90000"/>
              </a:lnSpc>
              <a:spcBef>
                <a:spcPts val="1000"/>
              </a:spcBef>
              <a:spcAft>
                <a:spcPts val="0"/>
              </a:spcAft>
              <a:buClr>
                <a:schemeClr val="dk1"/>
              </a:buClr>
              <a:buSzPts val="1100"/>
              <a:buFont typeface="Arial"/>
              <a:buNone/>
            </a:pPr>
            <a:r>
              <a:rPr lang="en-US" sz="2000">
                <a:solidFill>
                  <a:schemeClr val="dk1"/>
                </a:solidFill>
                <a:latin typeface="Calibri"/>
                <a:ea typeface="Calibri"/>
                <a:cs typeface="Calibri"/>
                <a:sym typeface="Calibri"/>
              </a:rPr>
              <a:t>find out for instance:</a:t>
            </a:r>
            <a:endParaRPr sz="2000">
              <a:solidFill>
                <a:schemeClr val="dk1"/>
              </a:solidFill>
              <a:latin typeface="Calibri"/>
              <a:ea typeface="Calibri"/>
              <a:cs typeface="Calibri"/>
              <a:sym typeface="Calibri"/>
            </a:endParaRPr>
          </a:p>
          <a:p>
            <a:pPr indent="-50800" lvl="0" marL="228600" rtl="0" algn="l">
              <a:lnSpc>
                <a:spcPct val="90000"/>
              </a:lnSpc>
              <a:spcBef>
                <a:spcPts val="1000"/>
              </a:spcBef>
              <a:spcAft>
                <a:spcPts val="0"/>
              </a:spcAft>
              <a:buClr>
                <a:schemeClr val="dk1"/>
              </a:buClr>
              <a:buSzPts val="1100"/>
              <a:buFont typeface="Arial"/>
              <a:buNone/>
            </a:pPr>
            <a:r>
              <a:rPr lang="en-US" sz="2000">
                <a:solidFill>
                  <a:schemeClr val="dk1"/>
                </a:solidFill>
                <a:latin typeface="Calibri"/>
                <a:ea typeface="Calibri"/>
                <a:cs typeface="Calibri"/>
                <a:sym typeface="Calibri"/>
              </a:rPr>
              <a:t>- The names of unique launch sites in the space mission.</a:t>
            </a:r>
            <a:endParaRPr sz="2000">
              <a:solidFill>
                <a:schemeClr val="dk1"/>
              </a:solidFill>
              <a:latin typeface="Calibri"/>
              <a:ea typeface="Calibri"/>
              <a:cs typeface="Calibri"/>
              <a:sym typeface="Calibri"/>
            </a:endParaRPr>
          </a:p>
          <a:p>
            <a:pPr indent="-50800" lvl="0" marL="228600" rtl="0" algn="l">
              <a:lnSpc>
                <a:spcPct val="90000"/>
              </a:lnSpc>
              <a:spcBef>
                <a:spcPts val="1000"/>
              </a:spcBef>
              <a:spcAft>
                <a:spcPts val="0"/>
              </a:spcAft>
              <a:buClr>
                <a:schemeClr val="dk1"/>
              </a:buClr>
              <a:buSzPts val="1100"/>
              <a:buFont typeface="Arial"/>
              <a:buNone/>
            </a:pPr>
            <a:r>
              <a:rPr lang="en-US" sz="2000">
                <a:solidFill>
                  <a:schemeClr val="dk1"/>
                </a:solidFill>
                <a:latin typeface="Calibri"/>
                <a:ea typeface="Calibri"/>
                <a:cs typeface="Calibri"/>
                <a:sym typeface="Calibri"/>
              </a:rPr>
              <a:t>- The total payload mass carried by boosters launched by NASA (CRS)</a:t>
            </a:r>
            <a:endParaRPr sz="2000">
              <a:solidFill>
                <a:schemeClr val="dk1"/>
              </a:solidFill>
              <a:latin typeface="Calibri"/>
              <a:ea typeface="Calibri"/>
              <a:cs typeface="Calibri"/>
              <a:sym typeface="Calibri"/>
            </a:endParaRPr>
          </a:p>
          <a:p>
            <a:pPr indent="-50800" lvl="0" marL="228600" rtl="0" algn="l">
              <a:lnSpc>
                <a:spcPct val="90000"/>
              </a:lnSpc>
              <a:spcBef>
                <a:spcPts val="1000"/>
              </a:spcBef>
              <a:spcAft>
                <a:spcPts val="0"/>
              </a:spcAft>
              <a:buClr>
                <a:schemeClr val="dk1"/>
              </a:buClr>
              <a:buSzPts val="1100"/>
              <a:buFont typeface="Arial"/>
              <a:buNone/>
            </a:pPr>
            <a:r>
              <a:rPr lang="en-US" sz="2000">
                <a:solidFill>
                  <a:schemeClr val="dk1"/>
                </a:solidFill>
                <a:latin typeface="Calibri"/>
                <a:ea typeface="Calibri"/>
                <a:cs typeface="Calibri"/>
                <a:sym typeface="Calibri"/>
              </a:rPr>
              <a:t>- The average payload mass carried by booster version F9 v1.1</a:t>
            </a:r>
            <a:endParaRPr sz="2000">
              <a:solidFill>
                <a:schemeClr val="dk1"/>
              </a:solidFill>
              <a:latin typeface="Calibri"/>
              <a:ea typeface="Calibri"/>
              <a:cs typeface="Calibri"/>
              <a:sym typeface="Calibri"/>
            </a:endParaRPr>
          </a:p>
          <a:p>
            <a:pPr indent="-50800" lvl="0" marL="228600" rtl="0" algn="l">
              <a:lnSpc>
                <a:spcPct val="90000"/>
              </a:lnSpc>
              <a:spcBef>
                <a:spcPts val="1000"/>
              </a:spcBef>
              <a:spcAft>
                <a:spcPts val="0"/>
              </a:spcAft>
              <a:buClr>
                <a:schemeClr val="dk1"/>
              </a:buClr>
              <a:buSzPts val="1100"/>
              <a:buFont typeface="Arial"/>
              <a:buNone/>
            </a:pPr>
            <a:r>
              <a:rPr lang="en-US" sz="2000">
                <a:solidFill>
                  <a:schemeClr val="dk1"/>
                </a:solidFill>
                <a:latin typeface="Calibri"/>
                <a:ea typeface="Calibri"/>
                <a:cs typeface="Calibri"/>
                <a:sym typeface="Calibri"/>
              </a:rPr>
              <a:t>- The total number of successful and failure mission outcomes</a:t>
            </a:r>
            <a:endParaRPr sz="2000">
              <a:solidFill>
                <a:schemeClr val="dk1"/>
              </a:solidFill>
              <a:latin typeface="Calibri"/>
              <a:ea typeface="Calibri"/>
              <a:cs typeface="Calibri"/>
              <a:sym typeface="Calibri"/>
            </a:endParaRPr>
          </a:p>
          <a:p>
            <a:pPr indent="-50800" lvl="0" marL="228600" rtl="0" algn="l">
              <a:lnSpc>
                <a:spcPct val="90000"/>
              </a:lnSpc>
              <a:spcBef>
                <a:spcPts val="1000"/>
              </a:spcBef>
              <a:spcAft>
                <a:spcPts val="0"/>
              </a:spcAft>
              <a:buClr>
                <a:schemeClr val="dk1"/>
              </a:buClr>
              <a:buSzPts val="1100"/>
              <a:buFont typeface="Arial"/>
              <a:buNone/>
            </a:pPr>
            <a:r>
              <a:rPr lang="en-US" sz="2000">
                <a:solidFill>
                  <a:schemeClr val="dk1"/>
                </a:solidFill>
                <a:latin typeface="Calibri"/>
                <a:ea typeface="Calibri"/>
                <a:cs typeface="Calibri"/>
                <a:sym typeface="Calibri"/>
              </a:rPr>
              <a:t>- The failed landing outcomes in drone ship, their booster version and launch site names.</a:t>
            </a:r>
            <a:endParaRPr sz="2000">
              <a:solidFill>
                <a:schemeClr val="dk1"/>
              </a:solidFill>
              <a:latin typeface="Calibri"/>
              <a:ea typeface="Calibri"/>
              <a:cs typeface="Calibri"/>
              <a:sym typeface="Calibri"/>
            </a:endParaRPr>
          </a:p>
          <a:p>
            <a:pPr indent="-50800" lvl="0" marL="228600" rtl="0" algn="l">
              <a:lnSpc>
                <a:spcPct val="90000"/>
              </a:lnSpc>
              <a:spcBef>
                <a:spcPts val="100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a:p>
            <a:pPr indent="-50800" lvl="0" marL="228600" rtl="0" algn="l">
              <a:lnSpc>
                <a:spcPct val="90000"/>
              </a:lnSpc>
              <a:spcBef>
                <a:spcPts val="1000"/>
              </a:spcBef>
              <a:spcAft>
                <a:spcPts val="0"/>
              </a:spcAft>
              <a:buClr>
                <a:schemeClr val="dk1"/>
              </a:buClr>
              <a:buSzPts val="1100"/>
              <a:buFont typeface="Arial"/>
              <a:buNone/>
            </a:pPr>
            <a:r>
              <a:rPr lang="en-US" sz="2000">
                <a:solidFill>
                  <a:schemeClr val="dk1"/>
                </a:solidFill>
                <a:latin typeface="Calibri"/>
                <a:ea typeface="Calibri"/>
                <a:cs typeface="Calibri"/>
                <a:sym typeface="Calibri"/>
              </a:rPr>
              <a:t>• The link to the notebook is</a:t>
            </a:r>
            <a:endParaRPr sz="2000">
              <a:solidFill>
                <a:schemeClr val="dk1"/>
              </a:solidFill>
              <a:latin typeface="Calibri"/>
              <a:ea typeface="Calibri"/>
              <a:cs typeface="Calibri"/>
              <a:sym typeface="Calibri"/>
            </a:endParaRPr>
          </a:p>
          <a:p>
            <a:pPr indent="-50800" lvl="0" marL="228600" rtl="0" algn="l">
              <a:lnSpc>
                <a:spcPct val="90000"/>
              </a:lnSpc>
              <a:spcBef>
                <a:spcPts val="1000"/>
              </a:spcBef>
              <a:spcAft>
                <a:spcPts val="0"/>
              </a:spcAft>
              <a:buClr>
                <a:schemeClr val="dk1"/>
              </a:buClr>
              <a:buSzPts val="1100"/>
              <a:buFont typeface="Arial"/>
              <a:buNone/>
            </a:pPr>
            <a:r>
              <a:rPr lang="en-US" sz="2000" u="sng">
                <a:solidFill>
                  <a:schemeClr val="hlink"/>
                </a:solidFill>
                <a:latin typeface="Calibri"/>
                <a:ea typeface="Calibri"/>
                <a:cs typeface="Calibri"/>
                <a:sym typeface="Calibri"/>
                <a:hlinkClick r:id="rId4"/>
              </a:rPr>
              <a:t>https://github.com/Dchisa/EDA-with-SQL-lab/blob/c737a49a5e273aa5dba983a78156f25bfe2d0b8d/EDA%20with%20SQL%20Lab.ipynb</a:t>
            </a:r>
            <a:endParaRPr sz="20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000">
              <a:solidFill>
                <a:schemeClr val="dk1"/>
              </a:solidFill>
              <a:latin typeface="Calibri"/>
              <a:ea typeface="Calibri"/>
              <a:cs typeface="Calibri"/>
              <a:sym typeface="Calibri"/>
            </a:endParaRPr>
          </a:p>
        </p:txBody>
      </p:sp>
      <p:sp>
        <p:nvSpPr>
          <p:cNvPr id="175" name="Google Shape;175;p2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9" name="Shape 179"/>
        <p:cNvGrpSpPr/>
        <p:nvPr/>
      </p:nvGrpSpPr>
      <p:grpSpPr>
        <a:xfrm>
          <a:off x="0" y="0"/>
          <a:ext cx="0" cy="0"/>
          <a:chOff x="0" y="0"/>
          <a:chExt cx="0" cy="0"/>
        </a:xfrm>
      </p:grpSpPr>
      <p:sp>
        <p:nvSpPr>
          <p:cNvPr id="180" name="Google Shape;180;p2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1" name="Google Shape;181;p27"/>
          <p:cNvSpPr txBox="1"/>
          <p:nvPr>
            <p:ph idx="1" type="body"/>
          </p:nvPr>
        </p:nvSpPr>
        <p:spPr>
          <a:xfrm>
            <a:off x="838200" y="1506050"/>
            <a:ext cx="10515600" cy="5032500"/>
          </a:xfrm>
          <a:prstGeom prst="rect">
            <a:avLst/>
          </a:prstGeom>
          <a:noFill/>
          <a:ln>
            <a:noFill/>
          </a:ln>
        </p:spPr>
        <p:txBody>
          <a:bodyPr anchorCtr="0" anchor="t" bIns="45700" lIns="91425" spcFirstLastPara="1" rIns="91425" wrap="square" tIns="45700">
            <a:normAutofit/>
          </a:bodyPr>
          <a:lstStyle/>
          <a:p>
            <a:pPr indent="-50800" lvl="0" marL="228600" rtl="0" algn="l">
              <a:lnSpc>
                <a:spcPct val="70000"/>
              </a:lnSpc>
              <a:spcBef>
                <a:spcPts val="1000"/>
              </a:spcBef>
              <a:spcAft>
                <a:spcPts val="0"/>
              </a:spcAft>
              <a:buClr>
                <a:schemeClr val="dk1"/>
              </a:buClr>
              <a:buSzPts val="852"/>
              <a:buFont typeface="Arial"/>
              <a:buNone/>
            </a:pPr>
            <a:r>
              <a:rPr lang="en-US" sz="2070">
                <a:solidFill>
                  <a:schemeClr val="dk1"/>
                </a:solidFill>
                <a:latin typeface="Calibri"/>
                <a:ea typeface="Calibri"/>
                <a:cs typeface="Calibri"/>
                <a:sym typeface="Calibri"/>
              </a:rPr>
              <a:t>• We marked all launch sites, and added map objects such as markers, circles, lines to </a:t>
            </a:r>
            <a:endParaRPr sz="2070">
              <a:solidFill>
                <a:schemeClr val="dk1"/>
              </a:solidFill>
              <a:latin typeface="Calibri"/>
              <a:ea typeface="Calibri"/>
              <a:cs typeface="Calibri"/>
              <a:sym typeface="Calibri"/>
            </a:endParaRPr>
          </a:p>
          <a:p>
            <a:pPr indent="-50800" lvl="0" marL="228600" rtl="0" algn="l">
              <a:lnSpc>
                <a:spcPct val="70000"/>
              </a:lnSpc>
              <a:spcBef>
                <a:spcPts val="1000"/>
              </a:spcBef>
              <a:spcAft>
                <a:spcPts val="0"/>
              </a:spcAft>
              <a:buClr>
                <a:schemeClr val="dk1"/>
              </a:buClr>
              <a:buSzPts val="852"/>
              <a:buFont typeface="Arial"/>
              <a:buNone/>
            </a:pPr>
            <a:r>
              <a:rPr lang="en-US" sz="2070">
                <a:solidFill>
                  <a:schemeClr val="dk1"/>
                </a:solidFill>
                <a:latin typeface="Calibri"/>
                <a:ea typeface="Calibri"/>
                <a:cs typeface="Calibri"/>
                <a:sym typeface="Calibri"/>
              </a:rPr>
              <a:t>mark the success or failure of launches for each site on the folium map.</a:t>
            </a:r>
            <a:endParaRPr sz="2070">
              <a:solidFill>
                <a:schemeClr val="dk1"/>
              </a:solidFill>
              <a:latin typeface="Calibri"/>
              <a:ea typeface="Calibri"/>
              <a:cs typeface="Calibri"/>
              <a:sym typeface="Calibri"/>
            </a:endParaRPr>
          </a:p>
          <a:p>
            <a:pPr indent="-50800" lvl="0" marL="228600" rtl="0" algn="l">
              <a:lnSpc>
                <a:spcPct val="70000"/>
              </a:lnSpc>
              <a:spcBef>
                <a:spcPts val="1000"/>
              </a:spcBef>
              <a:spcAft>
                <a:spcPts val="0"/>
              </a:spcAft>
              <a:buClr>
                <a:schemeClr val="dk1"/>
              </a:buClr>
              <a:buSzPts val="852"/>
              <a:buFont typeface="Arial"/>
              <a:buNone/>
            </a:pPr>
            <a:r>
              <a:rPr lang="en-US" sz="2070">
                <a:solidFill>
                  <a:schemeClr val="dk1"/>
                </a:solidFill>
                <a:latin typeface="Calibri"/>
                <a:ea typeface="Calibri"/>
                <a:cs typeface="Calibri"/>
                <a:sym typeface="Calibri"/>
              </a:rPr>
              <a:t>• We assigned the feature launch outcomes (failure or success) to class 0 and 1.i.e., 0 </a:t>
            </a:r>
            <a:endParaRPr sz="2070">
              <a:solidFill>
                <a:schemeClr val="dk1"/>
              </a:solidFill>
              <a:latin typeface="Calibri"/>
              <a:ea typeface="Calibri"/>
              <a:cs typeface="Calibri"/>
              <a:sym typeface="Calibri"/>
            </a:endParaRPr>
          </a:p>
          <a:p>
            <a:pPr indent="-50800" lvl="0" marL="228600" rtl="0" algn="l">
              <a:lnSpc>
                <a:spcPct val="70000"/>
              </a:lnSpc>
              <a:spcBef>
                <a:spcPts val="1000"/>
              </a:spcBef>
              <a:spcAft>
                <a:spcPts val="0"/>
              </a:spcAft>
              <a:buClr>
                <a:schemeClr val="dk1"/>
              </a:buClr>
              <a:buSzPts val="852"/>
              <a:buFont typeface="Arial"/>
              <a:buNone/>
            </a:pPr>
            <a:r>
              <a:rPr lang="en-US" sz="2070">
                <a:solidFill>
                  <a:schemeClr val="dk1"/>
                </a:solidFill>
                <a:latin typeface="Calibri"/>
                <a:ea typeface="Calibri"/>
                <a:cs typeface="Calibri"/>
                <a:sym typeface="Calibri"/>
              </a:rPr>
              <a:t>for failure, and 1 for success.</a:t>
            </a:r>
            <a:endParaRPr sz="2070">
              <a:solidFill>
                <a:schemeClr val="dk1"/>
              </a:solidFill>
              <a:latin typeface="Calibri"/>
              <a:ea typeface="Calibri"/>
              <a:cs typeface="Calibri"/>
              <a:sym typeface="Calibri"/>
            </a:endParaRPr>
          </a:p>
          <a:p>
            <a:pPr indent="-50800" lvl="0" marL="228600" rtl="0" algn="l">
              <a:lnSpc>
                <a:spcPct val="70000"/>
              </a:lnSpc>
              <a:spcBef>
                <a:spcPts val="1000"/>
              </a:spcBef>
              <a:spcAft>
                <a:spcPts val="0"/>
              </a:spcAft>
              <a:buClr>
                <a:schemeClr val="dk1"/>
              </a:buClr>
              <a:buSzPts val="852"/>
              <a:buFont typeface="Arial"/>
              <a:buNone/>
            </a:pPr>
            <a:r>
              <a:rPr lang="en-US" sz="2070">
                <a:solidFill>
                  <a:schemeClr val="dk1"/>
                </a:solidFill>
                <a:latin typeface="Calibri"/>
                <a:ea typeface="Calibri"/>
                <a:cs typeface="Calibri"/>
                <a:sym typeface="Calibri"/>
              </a:rPr>
              <a:t>• Using the color-labeled marker clusters, we identified which launch sites have </a:t>
            </a:r>
            <a:endParaRPr sz="2070">
              <a:solidFill>
                <a:schemeClr val="dk1"/>
              </a:solidFill>
              <a:latin typeface="Calibri"/>
              <a:ea typeface="Calibri"/>
              <a:cs typeface="Calibri"/>
              <a:sym typeface="Calibri"/>
            </a:endParaRPr>
          </a:p>
          <a:p>
            <a:pPr indent="-50800" lvl="0" marL="228600" rtl="0" algn="l">
              <a:lnSpc>
                <a:spcPct val="70000"/>
              </a:lnSpc>
              <a:spcBef>
                <a:spcPts val="1000"/>
              </a:spcBef>
              <a:spcAft>
                <a:spcPts val="0"/>
              </a:spcAft>
              <a:buClr>
                <a:schemeClr val="dk1"/>
              </a:buClr>
              <a:buSzPts val="852"/>
              <a:buFont typeface="Arial"/>
              <a:buNone/>
            </a:pPr>
            <a:r>
              <a:rPr lang="en-US" sz="2070">
                <a:solidFill>
                  <a:schemeClr val="dk1"/>
                </a:solidFill>
                <a:latin typeface="Calibri"/>
                <a:ea typeface="Calibri"/>
                <a:cs typeface="Calibri"/>
                <a:sym typeface="Calibri"/>
              </a:rPr>
              <a:t>relatively high success rate. </a:t>
            </a:r>
            <a:endParaRPr sz="2070">
              <a:solidFill>
                <a:schemeClr val="dk1"/>
              </a:solidFill>
              <a:latin typeface="Calibri"/>
              <a:ea typeface="Calibri"/>
              <a:cs typeface="Calibri"/>
              <a:sym typeface="Calibri"/>
            </a:endParaRPr>
          </a:p>
          <a:p>
            <a:pPr indent="-50800" lvl="0" marL="228600" rtl="0" algn="l">
              <a:lnSpc>
                <a:spcPct val="70000"/>
              </a:lnSpc>
              <a:spcBef>
                <a:spcPts val="1000"/>
              </a:spcBef>
              <a:spcAft>
                <a:spcPts val="0"/>
              </a:spcAft>
              <a:buClr>
                <a:schemeClr val="dk1"/>
              </a:buClr>
              <a:buSzPts val="852"/>
              <a:buFont typeface="Arial"/>
              <a:buNone/>
            </a:pPr>
            <a:r>
              <a:rPr lang="en-US" sz="2070">
                <a:solidFill>
                  <a:schemeClr val="dk1"/>
                </a:solidFill>
                <a:latin typeface="Calibri"/>
                <a:ea typeface="Calibri"/>
                <a:cs typeface="Calibri"/>
                <a:sym typeface="Calibri"/>
              </a:rPr>
              <a:t>• We calculated the distances between a launch site to its proximities. We answered </a:t>
            </a:r>
            <a:endParaRPr sz="2070">
              <a:solidFill>
                <a:schemeClr val="dk1"/>
              </a:solidFill>
              <a:latin typeface="Calibri"/>
              <a:ea typeface="Calibri"/>
              <a:cs typeface="Calibri"/>
              <a:sym typeface="Calibri"/>
            </a:endParaRPr>
          </a:p>
          <a:p>
            <a:pPr indent="-50800" lvl="0" marL="228600" rtl="0" algn="l">
              <a:lnSpc>
                <a:spcPct val="70000"/>
              </a:lnSpc>
              <a:spcBef>
                <a:spcPts val="1000"/>
              </a:spcBef>
              <a:spcAft>
                <a:spcPts val="0"/>
              </a:spcAft>
              <a:buClr>
                <a:schemeClr val="dk1"/>
              </a:buClr>
              <a:buSzPts val="852"/>
              <a:buFont typeface="Arial"/>
              <a:buNone/>
            </a:pPr>
            <a:r>
              <a:rPr lang="en-US" sz="2070">
                <a:solidFill>
                  <a:schemeClr val="dk1"/>
                </a:solidFill>
                <a:latin typeface="Calibri"/>
                <a:ea typeface="Calibri"/>
                <a:cs typeface="Calibri"/>
                <a:sym typeface="Calibri"/>
              </a:rPr>
              <a:t>some question for instance:</a:t>
            </a:r>
            <a:endParaRPr sz="2070">
              <a:solidFill>
                <a:schemeClr val="dk1"/>
              </a:solidFill>
              <a:latin typeface="Calibri"/>
              <a:ea typeface="Calibri"/>
              <a:cs typeface="Calibri"/>
              <a:sym typeface="Calibri"/>
            </a:endParaRPr>
          </a:p>
          <a:p>
            <a:pPr indent="-50800" lvl="0" marL="228600" rtl="0" algn="l">
              <a:lnSpc>
                <a:spcPct val="70000"/>
              </a:lnSpc>
              <a:spcBef>
                <a:spcPts val="1000"/>
              </a:spcBef>
              <a:spcAft>
                <a:spcPts val="0"/>
              </a:spcAft>
              <a:buClr>
                <a:schemeClr val="dk1"/>
              </a:buClr>
              <a:buSzPts val="852"/>
              <a:buFont typeface="Arial"/>
              <a:buNone/>
            </a:pPr>
            <a:r>
              <a:rPr lang="en-US" sz="2070">
                <a:solidFill>
                  <a:schemeClr val="dk1"/>
                </a:solidFill>
                <a:latin typeface="Calibri"/>
                <a:ea typeface="Calibri"/>
                <a:cs typeface="Calibri"/>
                <a:sym typeface="Calibri"/>
              </a:rPr>
              <a:t>- Are launch sites near railways, highways and coastlines.</a:t>
            </a:r>
            <a:endParaRPr sz="2070">
              <a:solidFill>
                <a:schemeClr val="dk1"/>
              </a:solidFill>
              <a:latin typeface="Calibri"/>
              <a:ea typeface="Calibri"/>
              <a:cs typeface="Calibri"/>
              <a:sym typeface="Calibri"/>
            </a:endParaRPr>
          </a:p>
          <a:p>
            <a:pPr indent="-50800" lvl="0" marL="228600" rtl="0" algn="l">
              <a:lnSpc>
                <a:spcPct val="70000"/>
              </a:lnSpc>
              <a:spcBef>
                <a:spcPts val="1000"/>
              </a:spcBef>
              <a:spcAft>
                <a:spcPts val="0"/>
              </a:spcAft>
              <a:buClr>
                <a:schemeClr val="dk1"/>
              </a:buClr>
              <a:buSzPts val="852"/>
              <a:buFont typeface="Arial"/>
              <a:buNone/>
            </a:pPr>
            <a:r>
              <a:rPr lang="en-US" sz="2070">
                <a:solidFill>
                  <a:schemeClr val="dk1"/>
                </a:solidFill>
                <a:latin typeface="Calibri"/>
                <a:ea typeface="Calibri"/>
                <a:cs typeface="Calibri"/>
                <a:sym typeface="Calibri"/>
              </a:rPr>
              <a:t>- Do launch sites keep certain distance away from cities.</a:t>
            </a:r>
            <a:endParaRPr sz="2070">
              <a:solidFill>
                <a:schemeClr val="dk1"/>
              </a:solidFill>
              <a:latin typeface="Calibri"/>
              <a:ea typeface="Calibri"/>
              <a:cs typeface="Calibri"/>
              <a:sym typeface="Calibri"/>
            </a:endParaRPr>
          </a:p>
          <a:p>
            <a:pPr indent="-50800" lvl="0" marL="228600" rtl="0" algn="l">
              <a:lnSpc>
                <a:spcPct val="70000"/>
              </a:lnSpc>
              <a:spcBef>
                <a:spcPts val="1000"/>
              </a:spcBef>
              <a:spcAft>
                <a:spcPts val="0"/>
              </a:spcAft>
              <a:buClr>
                <a:schemeClr val="dk1"/>
              </a:buClr>
              <a:buSzPts val="852"/>
              <a:buFont typeface="Arial"/>
              <a:buNone/>
            </a:pPr>
            <a:r>
              <a:t/>
            </a:r>
            <a:endParaRPr sz="2070">
              <a:solidFill>
                <a:schemeClr val="dk1"/>
              </a:solidFill>
              <a:latin typeface="Calibri"/>
              <a:ea typeface="Calibri"/>
              <a:cs typeface="Calibri"/>
              <a:sym typeface="Calibri"/>
            </a:endParaRPr>
          </a:p>
          <a:p>
            <a:pPr indent="-360045" lvl="0" marL="457200" marR="0" rtl="0" algn="l">
              <a:lnSpc>
                <a:spcPct val="70000"/>
              </a:lnSpc>
              <a:spcBef>
                <a:spcPts val="1000"/>
              </a:spcBef>
              <a:spcAft>
                <a:spcPts val="0"/>
              </a:spcAft>
              <a:buClr>
                <a:schemeClr val="dk1"/>
              </a:buClr>
              <a:buSzPts val="2070"/>
              <a:buFont typeface="Calibri"/>
              <a:buChar char="●"/>
            </a:pPr>
            <a:r>
              <a:rPr lang="en-US" sz="2070">
                <a:solidFill>
                  <a:schemeClr val="dk1"/>
                </a:solidFill>
                <a:latin typeface="Calibri"/>
                <a:ea typeface="Calibri"/>
                <a:cs typeface="Calibri"/>
                <a:sym typeface="Calibri"/>
              </a:rPr>
              <a:t>The link to the notebook is:</a:t>
            </a:r>
            <a:endParaRPr sz="2070">
              <a:solidFill>
                <a:schemeClr val="dk1"/>
              </a:solidFill>
              <a:latin typeface="Calibri"/>
              <a:ea typeface="Calibri"/>
              <a:cs typeface="Calibri"/>
              <a:sym typeface="Calibri"/>
            </a:endParaRPr>
          </a:p>
          <a:p>
            <a:pPr indent="-50800" lvl="0" marL="228600" marR="0" rtl="0" algn="l">
              <a:lnSpc>
                <a:spcPct val="70000"/>
              </a:lnSpc>
              <a:spcBef>
                <a:spcPts val="1000"/>
              </a:spcBef>
              <a:spcAft>
                <a:spcPts val="0"/>
              </a:spcAft>
              <a:buClr>
                <a:schemeClr val="dk1"/>
              </a:buClr>
              <a:buSzPts val="2170"/>
              <a:buFont typeface="Arial"/>
              <a:buNone/>
            </a:pPr>
            <a:r>
              <a:rPr lang="en-US" sz="2070" u="sng">
                <a:solidFill>
                  <a:schemeClr val="hlink"/>
                </a:solidFill>
                <a:latin typeface="Calibri"/>
                <a:ea typeface="Calibri"/>
                <a:cs typeface="Calibri"/>
                <a:sym typeface="Calibri"/>
                <a:hlinkClick r:id="rId4"/>
              </a:rPr>
              <a:t>https://github.com/Dchisa/EDA-with-SQL-lab/blob/4e63e2e2f573472300b4a4909909b0d30f04b4a3/Interactive%20Visual%20Analytics%20with%20Folium%20lab.ipynb</a:t>
            </a:r>
            <a:endParaRPr sz="2070">
              <a:solidFill>
                <a:schemeClr val="dk1"/>
              </a:solidFill>
              <a:latin typeface="Calibri"/>
              <a:ea typeface="Calibri"/>
              <a:cs typeface="Calibri"/>
              <a:sym typeface="Calibri"/>
            </a:endParaRPr>
          </a:p>
        </p:txBody>
      </p:sp>
      <p:sp>
        <p:nvSpPr>
          <p:cNvPr id="182" name="Google Shape;182;p2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6" name="Shape 186"/>
        <p:cNvGrpSpPr/>
        <p:nvPr/>
      </p:nvGrpSpPr>
      <p:grpSpPr>
        <a:xfrm>
          <a:off x="0" y="0"/>
          <a:ext cx="0" cy="0"/>
          <a:chOff x="0" y="0"/>
          <a:chExt cx="0" cy="0"/>
        </a:xfrm>
      </p:grpSpPr>
      <p:sp>
        <p:nvSpPr>
          <p:cNvPr id="187" name="Google Shape;187;p2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8" name="Google Shape;188;p28"/>
          <p:cNvSpPr txBox="1"/>
          <p:nvPr>
            <p:ph idx="1" type="body"/>
          </p:nvPr>
        </p:nvSpPr>
        <p:spPr>
          <a:xfrm>
            <a:off x="1155000" y="1560250"/>
            <a:ext cx="9745500" cy="5158500"/>
          </a:xfrm>
          <a:prstGeom prst="rect">
            <a:avLst/>
          </a:prstGeom>
          <a:noFill/>
          <a:ln>
            <a:noFill/>
          </a:ln>
        </p:spPr>
        <p:txBody>
          <a:bodyPr anchorCtr="0" anchor="t" bIns="45700" lIns="91425" spcFirstLastPara="1" rIns="91425" wrap="square" tIns="45700">
            <a:normAutofit/>
          </a:bodyPr>
          <a:lstStyle/>
          <a:p>
            <a:pPr indent="-400050" lvl="0" marL="457200" rtl="0" algn="l">
              <a:spcBef>
                <a:spcPts val="0"/>
              </a:spcBef>
              <a:spcAft>
                <a:spcPts val="0"/>
              </a:spcAft>
              <a:buClr>
                <a:schemeClr val="dk1"/>
              </a:buClr>
              <a:buSzPts val="2700"/>
              <a:buFont typeface="Calibri"/>
              <a:buChar char="●"/>
            </a:pPr>
            <a:r>
              <a:rPr lang="en-US" sz="2700">
                <a:solidFill>
                  <a:schemeClr val="dk1"/>
                </a:solidFill>
                <a:latin typeface="Calibri"/>
                <a:ea typeface="Calibri"/>
                <a:cs typeface="Calibri"/>
                <a:sym typeface="Calibri"/>
              </a:rPr>
              <a:t>We built an interactive dashboard with Plotly dash</a:t>
            </a:r>
            <a:endParaRPr sz="2700">
              <a:solidFill>
                <a:schemeClr val="dk1"/>
              </a:solidFill>
              <a:latin typeface="Calibri"/>
              <a:ea typeface="Calibri"/>
              <a:cs typeface="Calibri"/>
              <a:sym typeface="Calibri"/>
            </a:endParaRPr>
          </a:p>
          <a:p>
            <a:pPr indent="-400050" lvl="0" marL="457200" rtl="0" algn="l">
              <a:spcBef>
                <a:spcPts val="0"/>
              </a:spcBef>
              <a:spcAft>
                <a:spcPts val="0"/>
              </a:spcAft>
              <a:buClr>
                <a:schemeClr val="dk1"/>
              </a:buClr>
              <a:buSzPts val="2700"/>
              <a:buFont typeface="Calibri"/>
              <a:buChar char="●"/>
            </a:pPr>
            <a:r>
              <a:rPr lang="en-US" sz="2700">
                <a:solidFill>
                  <a:schemeClr val="dk1"/>
                </a:solidFill>
                <a:latin typeface="Calibri"/>
                <a:ea typeface="Calibri"/>
                <a:cs typeface="Calibri"/>
                <a:sym typeface="Calibri"/>
              </a:rPr>
              <a:t> We plotted pie charts showing the total launches by a certain sites</a:t>
            </a:r>
            <a:endParaRPr sz="2700">
              <a:solidFill>
                <a:schemeClr val="dk1"/>
              </a:solidFill>
              <a:latin typeface="Calibri"/>
              <a:ea typeface="Calibri"/>
              <a:cs typeface="Calibri"/>
              <a:sym typeface="Calibri"/>
            </a:endParaRPr>
          </a:p>
          <a:p>
            <a:pPr indent="-400050" lvl="0" marL="457200" rtl="0" algn="l">
              <a:spcBef>
                <a:spcPts val="0"/>
              </a:spcBef>
              <a:spcAft>
                <a:spcPts val="0"/>
              </a:spcAft>
              <a:buClr>
                <a:schemeClr val="dk1"/>
              </a:buClr>
              <a:buSzPts val="2700"/>
              <a:buFont typeface="Calibri"/>
              <a:buChar char="●"/>
            </a:pPr>
            <a:r>
              <a:rPr lang="en-US" sz="2700">
                <a:solidFill>
                  <a:schemeClr val="dk1"/>
                </a:solidFill>
                <a:latin typeface="Calibri"/>
                <a:ea typeface="Calibri"/>
                <a:cs typeface="Calibri"/>
                <a:sym typeface="Calibri"/>
              </a:rPr>
              <a:t>We plotted scatter graph showing the relationship with Outcome and Payload Mass (Kg) for the different booster version.</a:t>
            </a:r>
            <a:endParaRPr sz="2700">
              <a:solidFill>
                <a:schemeClr val="dk1"/>
              </a:solidFill>
              <a:latin typeface="Calibri"/>
              <a:ea typeface="Calibri"/>
              <a:cs typeface="Calibri"/>
              <a:sym typeface="Calibri"/>
            </a:endParaRPr>
          </a:p>
          <a:p>
            <a:pPr indent="0" lvl="0" marL="457200" rtl="0" algn="l">
              <a:spcBef>
                <a:spcPts val="0"/>
              </a:spcBef>
              <a:spcAft>
                <a:spcPts val="0"/>
              </a:spcAft>
              <a:buNone/>
            </a:pPr>
            <a:r>
              <a:t/>
            </a:r>
            <a:endParaRPr sz="2700">
              <a:solidFill>
                <a:schemeClr val="dk1"/>
              </a:solidFill>
              <a:latin typeface="Calibri"/>
              <a:ea typeface="Calibri"/>
              <a:cs typeface="Calibri"/>
              <a:sym typeface="Calibri"/>
            </a:endParaRPr>
          </a:p>
          <a:p>
            <a:pPr indent="0" lvl="0" marL="0" rtl="0" algn="l">
              <a:spcBef>
                <a:spcPts val="0"/>
              </a:spcBef>
              <a:spcAft>
                <a:spcPts val="0"/>
              </a:spcAft>
              <a:buNone/>
            </a:pPr>
            <a:r>
              <a:rPr lang="en-US" sz="2700">
                <a:solidFill>
                  <a:schemeClr val="dk1"/>
                </a:solidFill>
                <a:latin typeface="Calibri"/>
                <a:ea typeface="Calibri"/>
                <a:cs typeface="Calibri"/>
                <a:sym typeface="Calibri"/>
              </a:rPr>
              <a:t>• The link to the notebook is :</a:t>
            </a:r>
            <a:endParaRPr sz="2700">
              <a:solidFill>
                <a:schemeClr val="dk1"/>
              </a:solidFill>
              <a:latin typeface="Calibri"/>
              <a:ea typeface="Calibri"/>
              <a:cs typeface="Calibri"/>
              <a:sym typeface="Calibri"/>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a:p>
            <a:pPr indent="0" lvl="0" marL="0" rtl="0" algn="l">
              <a:spcBef>
                <a:spcPts val="0"/>
              </a:spcBef>
              <a:spcAft>
                <a:spcPts val="0"/>
              </a:spcAft>
              <a:buNone/>
            </a:pPr>
            <a:r>
              <a:rPr lang="en-US" sz="2800" u="sng">
                <a:solidFill>
                  <a:schemeClr val="hlink"/>
                </a:solidFill>
                <a:latin typeface="Calibri"/>
                <a:ea typeface="Calibri"/>
                <a:cs typeface="Calibri"/>
                <a:sym typeface="Calibri"/>
                <a:hlinkClick r:id="rId4"/>
              </a:rPr>
              <a:t>https://github.com/Dchisa/EDA-with-SQL-lab/blob/c66818b9b196e8ff7dcc8938f2e1bb66d627b106/SpaceX%20Plotly.py</a:t>
            </a:r>
            <a:endParaRPr sz="2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2800">
              <a:solidFill>
                <a:schemeClr val="dk1"/>
              </a:solidFill>
              <a:latin typeface="Calibri"/>
              <a:ea typeface="Calibri"/>
              <a:cs typeface="Calibri"/>
              <a:sym typeface="Calibri"/>
            </a:endParaRPr>
          </a:p>
        </p:txBody>
      </p:sp>
      <p:sp>
        <p:nvSpPr>
          <p:cNvPr id="189" name="Google Shape;189;p2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3" name="Shape 193"/>
        <p:cNvGrpSpPr/>
        <p:nvPr/>
      </p:nvGrpSpPr>
      <p:grpSpPr>
        <a:xfrm>
          <a:off x="0" y="0"/>
          <a:ext cx="0" cy="0"/>
          <a:chOff x="0" y="0"/>
          <a:chExt cx="0" cy="0"/>
        </a:xfrm>
      </p:grpSpPr>
      <p:sp>
        <p:nvSpPr>
          <p:cNvPr id="194" name="Google Shape;194;p2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5" name="Google Shape;195;p29"/>
          <p:cNvSpPr txBox="1"/>
          <p:nvPr>
            <p:ph idx="1" type="body"/>
          </p:nvPr>
        </p:nvSpPr>
        <p:spPr>
          <a:xfrm>
            <a:off x="770000" y="1533151"/>
            <a:ext cx="9745500" cy="4643700"/>
          </a:xfrm>
          <a:prstGeom prst="rect">
            <a:avLst/>
          </a:prstGeom>
          <a:noFill/>
          <a:ln>
            <a:noFill/>
          </a:ln>
        </p:spPr>
        <p:txBody>
          <a:bodyPr anchorCtr="0" anchor="t" bIns="45700" lIns="91425" spcFirstLastPara="1" rIns="91425" wrap="square" tIns="45700">
            <a:normAutofit lnSpcReduction="20000"/>
          </a:bodyPr>
          <a:lstStyle/>
          <a:p>
            <a:pPr indent="0" lvl="0" marL="177800" rtl="0" algn="l">
              <a:lnSpc>
                <a:spcPct val="90000"/>
              </a:lnSpc>
              <a:spcBef>
                <a:spcPts val="1000"/>
              </a:spcBef>
              <a:spcAft>
                <a:spcPts val="0"/>
              </a:spcAft>
              <a:buClr>
                <a:schemeClr val="dk1"/>
              </a:buClr>
              <a:buSzPts val="1100"/>
              <a:buFont typeface="Arial"/>
              <a:buNone/>
            </a:pPr>
            <a:r>
              <a:rPr lang="en-US" sz="2200">
                <a:solidFill>
                  <a:srgbClr val="292929"/>
                </a:solidFill>
              </a:rPr>
              <a:t>• We loaded the data using numpy and pandas, transformed the data, split our </a:t>
            </a:r>
            <a:endParaRPr sz="2200">
              <a:solidFill>
                <a:srgbClr val="292929"/>
              </a:solidFill>
            </a:endParaRPr>
          </a:p>
          <a:p>
            <a:pPr indent="0" lvl="0" marL="177800" rtl="0" algn="l">
              <a:lnSpc>
                <a:spcPct val="90000"/>
              </a:lnSpc>
              <a:spcBef>
                <a:spcPts val="1000"/>
              </a:spcBef>
              <a:spcAft>
                <a:spcPts val="0"/>
              </a:spcAft>
              <a:buClr>
                <a:schemeClr val="dk1"/>
              </a:buClr>
              <a:buSzPts val="1100"/>
              <a:buFont typeface="Arial"/>
              <a:buNone/>
            </a:pPr>
            <a:r>
              <a:rPr lang="en-US" sz="2200">
                <a:solidFill>
                  <a:srgbClr val="292929"/>
                </a:solidFill>
              </a:rPr>
              <a:t>data into training and testing.</a:t>
            </a:r>
            <a:endParaRPr sz="2200">
              <a:solidFill>
                <a:srgbClr val="292929"/>
              </a:solidFill>
            </a:endParaRPr>
          </a:p>
          <a:p>
            <a:pPr indent="0" lvl="0" marL="177800" rtl="0" algn="l">
              <a:lnSpc>
                <a:spcPct val="90000"/>
              </a:lnSpc>
              <a:spcBef>
                <a:spcPts val="1000"/>
              </a:spcBef>
              <a:spcAft>
                <a:spcPts val="0"/>
              </a:spcAft>
              <a:buClr>
                <a:schemeClr val="dk1"/>
              </a:buClr>
              <a:buSzPts val="1100"/>
              <a:buFont typeface="Arial"/>
              <a:buNone/>
            </a:pPr>
            <a:r>
              <a:rPr lang="en-US" sz="2200">
                <a:solidFill>
                  <a:srgbClr val="292929"/>
                </a:solidFill>
              </a:rPr>
              <a:t>• We built different machine learning models and tune different </a:t>
            </a:r>
            <a:endParaRPr sz="2200">
              <a:solidFill>
                <a:srgbClr val="292929"/>
              </a:solidFill>
            </a:endParaRPr>
          </a:p>
          <a:p>
            <a:pPr indent="0" lvl="0" marL="177800" rtl="0" algn="l">
              <a:lnSpc>
                <a:spcPct val="90000"/>
              </a:lnSpc>
              <a:spcBef>
                <a:spcPts val="1000"/>
              </a:spcBef>
              <a:spcAft>
                <a:spcPts val="0"/>
              </a:spcAft>
              <a:buClr>
                <a:schemeClr val="dk1"/>
              </a:buClr>
              <a:buSzPts val="1100"/>
              <a:buFont typeface="Arial"/>
              <a:buNone/>
            </a:pPr>
            <a:r>
              <a:rPr lang="en-US" sz="2200">
                <a:solidFill>
                  <a:srgbClr val="292929"/>
                </a:solidFill>
              </a:rPr>
              <a:t>hyperparameters using GridSearchCV.</a:t>
            </a:r>
            <a:endParaRPr sz="2200">
              <a:solidFill>
                <a:srgbClr val="292929"/>
              </a:solidFill>
            </a:endParaRPr>
          </a:p>
          <a:p>
            <a:pPr indent="0" lvl="0" marL="177800" rtl="0" algn="l">
              <a:lnSpc>
                <a:spcPct val="90000"/>
              </a:lnSpc>
              <a:spcBef>
                <a:spcPts val="1000"/>
              </a:spcBef>
              <a:spcAft>
                <a:spcPts val="0"/>
              </a:spcAft>
              <a:buClr>
                <a:schemeClr val="dk1"/>
              </a:buClr>
              <a:buSzPts val="1100"/>
              <a:buFont typeface="Arial"/>
              <a:buNone/>
            </a:pPr>
            <a:r>
              <a:rPr lang="en-US" sz="2200">
                <a:solidFill>
                  <a:srgbClr val="292929"/>
                </a:solidFill>
              </a:rPr>
              <a:t>• We used accuracy as the metric for our model, improved the model using </a:t>
            </a:r>
            <a:endParaRPr sz="2200">
              <a:solidFill>
                <a:srgbClr val="292929"/>
              </a:solidFill>
            </a:endParaRPr>
          </a:p>
          <a:p>
            <a:pPr indent="0" lvl="0" marL="177800" rtl="0" algn="l">
              <a:lnSpc>
                <a:spcPct val="90000"/>
              </a:lnSpc>
              <a:spcBef>
                <a:spcPts val="1000"/>
              </a:spcBef>
              <a:spcAft>
                <a:spcPts val="0"/>
              </a:spcAft>
              <a:buClr>
                <a:schemeClr val="dk1"/>
              </a:buClr>
              <a:buSzPts val="1100"/>
              <a:buFont typeface="Arial"/>
              <a:buNone/>
            </a:pPr>
            <a:r>
              <a:rPr lang="en-US" sz="2200">
                <a:solidFill>
                  <a:srgbClr val="292929"/>
                </a:solidFill>
              </a:rPr>
              <a:t>feature engineering and algorithm tuning.</a:t>
            </a:r>
            <a:endParaRPr sz="2200">
              <a:solidFill>
                <a:srgbClr val="292929"/>
              </a:solidFill>
            </a:endParaRPr>
          </a:p>
          <a:p>
            <a:pPr indent="0" lvl="0" marL="177800" rtl="0" algn="l">
              <a:lnSpc>
                <a:spcPct val="90000"/>
              </a:lnSpc>
              <a:spcBef>
                <a:spcPts val="1000"/>
              </a:spcBef>
              <a:spcAft>
                <a:spcPts val="0"/>
              </a:spcAft>
              <a:buClr>
                <a:schemeClr val="dk1"/>
              </a:buClr>
              <a:buSzPts val="1100"/>
              <a:buFont typeface="Arial"/>
              <a:buNone/>
            </a:pPr>
            <a:r>
              <a:rPr lang="en-US" sz="2200">
                <a:solidFill>
                  <a:srgbClr val="292929"/>
                </a:solidFill>
              </a:rPr>
              <a:t>• We found the best performing classification model.</a:t>
            </a:r>
            <a:endParaRPr sz="2200">
              <a:solidFill>
                <a:srgbClr val="292929"/>
              </a:solidFill>
            </a:endParaRPr>
          </a:p>
          <a:p>
            <a:pPr indent="0" lvl="0" marL="177800" rtl="0" algn="l">
              <a:lnSpc>
                <a:spcPct val="90000"/>
              </a:lnSpc>
              <a:spcBef>
                <a:spcPts val="1000"/>
              </a:spcBef>
              <a:spcAft>
                <a:spcPts val="0"/>
              </a:spcAft>
              <a:buClr>
                <a:schemeClr val="dk1"/>
              </a:buClr>
              <a:buSzPts val="1100"/>
              <a:buFont typeface="Arial"/>
              <a:buNone/>
            </a:pPr>
            <a:r>
              <a:t/>
            </a:r>
            <a:endParaRPr sz="2200">
              <a:solidFill>
                <a:srgbClr val="292929"/>
              </a:solidFill>
            </a:endParaRPr>
          </a:p>
          <a:p>
            <a:pPr indent="0" lvl="0" marL="177800" rtl="0" algn="l">
              <a:lnSpc>
                <a:spcPct val="90000"/>
              </a:lnSpc>
              <a:spcBef>
                <a:spcPts val="1000"/>
              </a:spcBef>
              <a:spcAft>
                <a:spcPts val="0"/>
              </a:spcAft>
              <a:buClr>
                <a:schemeClr val="dk1"/>
              </a:buClr>
              <a:buSzPts val="1100"/>
              <a:buFont typeface="Arial"/>
              <a:buNone/>
            </a:pPr>
            <a:r>
              <a:rPr lang="en-US" sz="2200">
                <a:solidFill>
                  <a:srgbClr val="292929"/>
                </a:solidFill>
              </a:rPr>
              <a:t>• The link to the notebook is </a:t>
            </a:r>
            <a:endParaRPr sz="2200">
              <a:solidFill>
                <a:srgbClr val="292929"/>
              </a:solidFill>
            </a:endParaRPr>
          </a:p>
          <a:p>
            <a:pPr indent="0" lvl="0" marL="177800" marR="0" rtl="0" algn="l">
              <a:lnSpc>
                <a:spcPct val="90000"/>
              </a:lnSpc>
              <a:spcBef>
                <a:spcPts val="1000"/>
              </a:spcBef>
              <a:spcAft>
                <a:spcPts val="0"/>
              </a:spcAft>
              <a:buClr>
                <a:schemeClr val="dk1"/>
              </a:buClr>
              <a:buSzPts val="2800"/>
              <a:buFont typeface="Arial"/>
              <a:buNone/>
            </a:pPr>
            <a:r>
              <a:rPr lang="en-US" sz="2200" u="sng">
                <a:solidFill>
                  <a:schemeClr val="hlink"/>
                </a:solidFill>
                <a:hlinkClick r:id="rId4"/>
              </a:rPr>
              <a:t>https://github.com/Dchisa/EDA-with-SQL-lab/blob/b15678da4e5f85b0e72ec2a529e79c466794b648/Spacex%20machine%20learning%20prediction%20(correct</a:t>
            </a:r>
            <a:r>
              <a:rPr lang="en-US" sz="2200">
                <a:solidFill>
                  <a:srgbClr val="292929"/>
                </a:solidFill>
              </a:rPr>
              <a:t>).ipynb</a:t>
            </a:r>
            <a:endParaRPr sz="2200">
              <a:solidFill>
                <a:srgbClr val="292929"/>
              </a:solidFill>
            </a:endParaRPr>
          </a:p>
        </p:txBody>
      </p:sp>
      <p:sp>
        <p:nvSpPr>
          <p:cNvPr id="196" name="Google Shape;196;p2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1" name="Shape 201"/>
        <p:cNvGrpSpPr/>
        <p:nvPr/>
      </p:nvGrpSpPr>
      <p:grpSpPr>
        <a:xfrm>
          <a:off x="0" y="0"/>
          <a:ext cx="0" cy="0"/>
          <a:chOff x="0" y="0"/>
          <a:chExt cx="0" cy="0"/>
        </a:xfrm>
      </p:grpSpPr>
      <p:sp>
        <p:nvSpPr>
          <p:cNvPr id="202" name="Google Shape;202;p30"/>
          <p:cNvSpPr txBox="1"/>
          <p:nvPr/>
        </p:nvSpPr>
        <p:spPr>
          <a:xfrm>
            <a:off x="841125" y="1807337"/>
            <a:ext cx="7068725" cy="1621663"/>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Exploratory data analysis 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Interactive analytics demo in screenshots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Predictive analysis results</a:t>
            </a:r>
            <a:endParaRPr/>
          </a:p>
          <a:p>
            <a:pPr indent="-114300" lvl="1" marL="6858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a:p>
            <a:pPr indent="0" lvl="1" marL="4572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p:txBody>
      </p:sp>
      <p:sp>
        <p:nvSpPr>
          <p:cNvPr id="203" name="Google Shape;203;p3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4" name="Google Shape;204;p3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8" name="Shape 208"/>
        <p:cNvGrpSpPr/>
        <p:nvPr/>
      </p:nvGrpSpPr>
      <p:grpSpPr>
        <a:xfrm>
          <a:off x="0" y="0"/>
          <a:ext cx="0" cy="0"/>
          <a:chOff x="0" y="0"/>
          <a:chExt cx="0" cy="0"/>
        </a:xfrm>
      </p:grpSpPr>
      <p:sp>
        <p:nvSpPr>
          <p:cNvPr id="209" name="Google Shape;209;p31"/>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3" name="Shape 213"/>
        <p:cNvGrpSpPr/>
        <p:nvPr/>
      </p:nvGrpSpPr>
      <p:grpSpPr>
        <a:xfrm>
          <a:off x="0" y="0"/>
          <a:ext cx="0" cy="0"/>
          <a:chOff x="0" y="0"/>
          <a:chExt cx="0" cy="0"/>
        </a:xfrm>
      </p:grpSpPr>
      <p:sp>
        <p:nvSpPr>
          <p:cNvPr id="214" name="Google Shape;214;p3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5" name="Google Shape;215;p32"/>
          <p:cNvSpPr txBox="1"/>
          <p:nvPr>
            <p:ph idx="1" type="body"/>
          </p:nvPr>
        </p:nvSpPr>
        <p:spPr>
          <a:xfrm>
            <a:off x="864975" y="1533150"/>
            <a:ext cx="9448200" cy="1503000"/>
          </a:xfrm>
          <a:prstGeom prst="rect">
            <a:avLst/>
          </a:prstGeom>
          <a:noFill/>
          <a:ln>
            <a:noFill/>
          </a:ln>
        </p:spPr>
        <p:txBody>
          <a:bodyPr anchorCtr="0" anchor="t" bIns="45700" lIns="91425" spcFirstLastPara="1" rIns="91425" wrap="square" tIns="45700">
            <a:normAutofit/>
          </a:bodyPr>
          <a:lstStyle/>
          <a:p>
            <a:pPr indent="0" lvl="0" marL="0" rtl="0" algn="l">
              <a:spcBef>
                <a:spcPts val="1400"/>
              </a:spcBef>
              <a:spcAft>
                <a:spcPts val="0"/>
              </a:spcAft>
              <a:buNone/>
            </a:pPr>
            <a:r>
              <a:rPr lang="en-US"/>
              <a:t>From the plot, we found that the larger the flight amount at a launch site, the greater </a:t>
            </a:r>
            <a:endParaRPr/>
          </a:p>
          <a:p>
            <a:pPr indent="0" lvl="0" marL="0" rtl="0" algn="l">
              <a:spcBef>
                <a:spcPts val="1400"/>
              </a:spcBef>
              <a:spcAft>
                <a:spcPts val="0"/>
              </a:spcAft>
              <a:buClr>
                <a:schemeClr val="dk1"/>
              </a:buClr>
              <a:buSzPts val="1100"/>
              <a:buFont typeface="Arial"/>
              <a:buNone/>
            </a:pPr>
            <a:r>
              <a:rPr lang="en-US"/>
              <a:t>the success rate at a launch site.</a:t>
            </a:r>
            <a:endParaRPr/>
          </a:p>
          <a:p>
            <a:pPr indent="0" lvl="0" marL="0" marR="0" rtl="0" algn="l">
              <a:lnSpc>
                <a:spcPct val="100000"/>
              </a:lnSpc>
              <a:spcBef>
                <a:spcPts val="1400"/>
              </a:spcBef>
              <a:spcAft>
                <a:spcPts val="0"/>
              </a:spcAft>
              <a:buNone/>
            </a:pPr>
            <a:r>
              <a:t/>
            </a:r>
            <a:endParaRPr/>
          </a:p>
        </p:txBody>
      </p:sp>
      <p:sp>
        <p:nvSpPr>
          <p:cNvPr id="216" name="Google Shape;216;p3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pic>
        <p:nvPicPr>
          <p:cNvPr id="217" name="Google Shape;217;p32"/>
          <p:cNvPicPr preferRelativeResize="0"/>
          <p:nvPr/>
        </p:nvPicPr>
        <p:blipFill rotWithShape="1">
          <a:blip r:embed="rId4">
            <a:alphaModFix/>
          </a:blip>
          <a:srcRect b="18232" l="9772" r="10259" t="41767"/>
          <a:stretch/>
        </p:blipFill>
        <p:spPr>
          <a:xfrm>
            <a:off x="864975" y="2455525"/>
            <a:ext cx="10784175" cy="3773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1" name="Shape 221"/>
        <p:cNvGrpSpPr/>
        <p:nvPr/>
      </p:nvGrpSpPr>
      <p:grpSpPr>
        <a:xfrm>
          <a:off x="0" y="0"/>
          <a:ext cx="0" cy="0"/>
          <a:chOff x="0" y="0"/>
          <a:chExt cx="0" cy="0"/>
        </a:xfrm>
      </p:grpSpPr>
      <p:sp>
        <p:nvSpPr>
          <p:cNvPr id="222" name="Google Shape;222;p3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3" name="Google Shape;223;p3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4000"/>
              <a:buFont typeface="Arial"/>
              <a:buNone/>
            </a:pPr>
            <a:r>
              <a:t/>
            </a:r>
            <a:endParaRPr/>
          </a:p>
        </p:txBody>
      </p:sp>
      <p:pic>
        <p:nvPicPr>
          <p:cNvPr id="224" name="Google Shape;224;p33"/>
          <p:cNvPicPr preferRelativeResize="0"/>
          <p:nvPr/>
        </p:nvPicPr>
        <p:blipFill>
          <a:blip r:embed="rId4">
            <a:alphaModFix/>
          </a:blip>
          <a:stretch>
            <a:fillRect/>
          </a:stretch>
        </p:blipFill>
        <p:spPr>
          <a:xfrm>
            <a:off x="1174650" y="1656150"/>
            <a:ext cx="10110950" cy="40415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94" name="Google Shape;94;p16"/>
          <p:cNvSpPr txBox="1"/>
          <p:nvPr/>
        </p:nvSpPr>
        <p:spPr>
          <a:xfrm>
            <a:off x="958697" y="2113240"/>
            <a:ext cx="5167086" cy="33208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5" name="Google Shape;95;p1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8" name="Shape 228"/>
        <p:cNvGrpSpPr/>
        <p:nvPr/>
      </p:nvGrpSpPr>
      <p:grpSpPr>
        <a:xfrm>
          <a:off x="0" y="0"/>
          <a:ext cx="0" cy="0"/>
          <a:chOff x="0" y="0"/>
          <a:chExt cx="0" cy="0"/>
        </a:xfrm>
      </p:grpSpPr>
      <p:sp>
        <p:nvSpPr>
          <p:cNvPr id="229" name="Google Shape;229;p3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30" name="Google Shape;230;p34"/>
          <p:cNvPicPr preferRelativeResize="0"/>
          <p:nvPr/>
        </p:nvPicPr>
        <p:blipFill>
          <a:blip r:embed="rId4">
            <a:alphaModFix/>
          </a:blip>
          <a:stretch>
            <a:fillRect/>
          </a:stretch>
        </p:blipFill>
        <p:spPr>
          <a:xfrm>
            <a:off x="1093200" y="1769575"/>
            <a:ext cx="10640750" cy="46576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4" name="Shape 234"/>
        <p:cNvGrpSpPr/>
        <p:nvPr/>
      </p:nvGrpSpPr>
      <p:grpSpPr>
        <a:xfrm>
          <a:off x="0" y="0"/>
          <a:ext cx="0" cy="0"/>
          <a:chOff x="0" y="0"/>
          <a:chExt cx="0" cy="0"/>
        </a:xfrm>
      </p:grpSpPr>
      <p:sp>
        <p:nvSpPr>
          <p:cNvPr id="235" name="Google Shape;235;p3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6" name="Google Shape;236;p35"/>
          <p:cNvSpPr txBox="1"/>
          <p:nvPr>
            <p:ph idx="1" type="body"/>
          </p:nvPr>
        </p:nvSpPr>
        <p:spPr>
          <a:xfrm>
            <a:off x="770000" y="1577775"/>
            <a:ext cx="10876500" cy="136980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lnSpc>
                <a:spcPct val="115000"/>
              </a:lnSpc>
              <a:spcBef>
                <a:spcPts val="1400"/>
              </a:spcBef>
              <a:spcAft>
                <a:spcPts val="0"/>
              </a:spcAft>
              <a:buClr>
                <a:schemeClr val="dk1"/>
              </a:buClr>
              <a:buSzPct val="50000"/>
              <a:buFont typeface="Arial"/>
              <a:buNone/>
            </a:pPr>
            <a:r>
              <a:rPr lang="en-US" sz="2200">
                <a:solidFill>
                  <a:srgbClr val="292929"/>
                </a:solidFill>
              </a:rPr>
              <a:t>The plot below shows the Flight Number vs. Orbit type. We observe that in the LEO orbit, success is related to the number of flights whereas in the GTO orbit, there is no relationship between flight number and the orbit. </a:t>
            </a:r>
            <a:endParaRPr sz="2200">
              <a:solidFill>
                <a:srgbClr val="292929"/>
              </a:solidFill>
            </a:endParaRPr>
          </a:p>
          <a:p>
            <a:pPr indent="0" lvl="0" marL="0" marR="0" rtl="0" algn="l">
              <a:lnSpc>
                <a:spcPct val="115000"/>
              </a:lnSpc>
              <a:spcBef>
                <a:spcPts val="1400"/>
              </a:spcBef>
              <a:spcAft>
                <a:spcPts val="0"/>
              </a:spcAft>
              <a:buNone/>
            </a:pPr>
            <a:r>
              <a:t/>
            </a:r>
            <a:endParaRPr sz="2200">
              <a:solidFill>
                <a:srgbClr val="292929"/>
              </a:solidFill>
            </a:endParaRPr>
          </a:p>
        </p:txBody>
      </p:sp>
      <p:sp>
        <p:nvSpPr>
          <p:cNvPr id="237" name="Google Shape;237;p3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pic>
        <p:nvPicPr>
          <p:cNvPr id="238" name="Google Shape;238;p35"/>
          <p:cNvPicPr preferRelativeResize="0"/>
          <p:nvPr/>
        </p:nvPicPr>
        <p:blipFill rotWithShape="1">
          <a:blip r:embed="rId4">
            <a:alphaModFix/>
          </a:blip>
          <a:srcRect b="17378" l="10415" r="20513" t="50428"/>
          <a:stretch/>
        </p:blipFill>
        <p:spPr>
          <a:xfrm>
            <a:off x="959225" y="2724575"/>
            <a:ext cx="10326375" cy="3301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2" name="Shape 242"/>
        <p:cNvGrpSpPr/>
        <p:nvPr/>
      </p:nvGrpSpPr>
      <p:grpSpPr>
        <a:xfrm>
          <a:off x="0" y="0"/>
          <a:ext cx="0" cy="0"/>
          <a:chOff x="0" y="0"/>
          <a:chExt cx="0" cy="0"/>
        </a:xfrm>
      </p:grpSpPr>
      <p:sp>
        <p:nvSpPr>
          <p:cNvPr id="243" name="Google Shape;243;p3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4" name="Google Shape;244;p36"/>
          <p:cNvSpPr txBox="1"/>
          <p:nvPr>
            <p:ph idx="1" type="body"/>
          </p:nvPr>
        </p:nvSpPr>
        <p:spPr>
          <a:xfrm>
            <a:off x="770000" y="2082775"/>
            <a:ext cx="9786000" cy="861900"/>
          </a:xfrm>
          <a:prstGeom prst="rect">
            <a:avLst/>
          </a:prstGeom>
          <a:noFill/>
          <a:ln>
            <a:noFill/>
          </a:ln>
        </p:spPr>
        <p:txBody>
          <a:bodyPr anchorCtr="0" anchor="t" bIns="45700" lIns="91425" spcFirstLastPara="1" rIns="91425" wrap="square" tIns="45700">
            <a:noAutofit/>
          </a:bodyPr>
          <a:lstStyle/>
          <a:p>
            <a:pPr indent="-358775" lvl="0" marL="457200" rtl="0" algn="l">
              <a:spcBef>
                <a:spcPts val="1400"/>
              </a:spcBef>
              <a:spcAft>
                <a:spcPts val="0"/>
              </a:spcAft>
              <a:buSzPts val="2050"/>
              <a:buChar char="●"/>
            </a:pPr>
            <a:r>
              <a:rPr lang="en-US" sz="2050"/>
              <a:t>We can observe that with heavy payloads, the successful landing are more for PO, LEO and ISS orbits.</a:t>
            </a:r>
            <a:endParaRPr sz="2050"/>
          </a:p>
          <a:p>
            <a:pPr indent="0" lvl="0" marL="0" marR="0" rtl="0" algn="l">
              <a:lnSpc>
                <a:spcPct val="100000"/>
              </a:lnSpc>
              <a:spcBef>
                <a:spcPts val="1400"/>
              </a:spcBef>
              <a:spcAft>
                <a:spcPts val="0"/>
              </a:spcAft>
              <a:buSzPts val="852"/>
              <a:buNone/>
            </a:pPr>
            <a:r>
              <a:t/>
            </a:r>
            <a:endParaRPr sz="2050"/>
          </a:p>
        </p:txBody>
      </p:sp>
      <p:sp>
        <p:nvSpPr>
          <p:cNvPr id="245" name="Google Shape;245;p3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pic>
        <p:nvPicPr>
          <p:cNvPr id="246" name="Google Shape;246;p36"/>
          <p:cNvPicPr preferRelativeResize="0"/>
          <p:nvPr/>
        </p:nvPicPr>
        <p:blipFill rotWithShape="1">
          <a:blip r:embed="rId4">
            <a:alphaModFix/>
          </a:blip>
          <a:srcRect b="18520" l="9296" r="15060" t="47861"/>
          <a:stretch/>
        </p:blipFill>
        <p:spPr>
          <a:xfrm>
            <a:off x="838200" y="3170675"/>
            <a:ext cx="10515600" cy="2628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0" name="Shape 250"/>
        <p:cNvGrpSpPr/>
        <p:nvPr/>
      </p:nvGrpSpPr>
      <p:grpSpPr>
        <a:xfrm>
          <a:off x="0" y="0"/>
          <a:ext cx="0" cy="0"/>
          <a:chOff x="0" y="0"/>
          <a:chExt cx="0" cy="0"/>
        </a:xfrm>
      </p:grpSpPr>
      <p:sp>
        <p:nvSpPr>
          <p:cNvPr id="251" name="Google Shape;251;p3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52" name="Google Shape;252;p37"/>
          <p:cNvPicPr preferRelativeResize="0"/>
          <p:nvPr/>
        </p:nvPicPr>
        <p:blipFill>
          <a:blip r:embed="rId4">
            <a:alphaModFix/>
          </a:blip>
          <a:stretch>
            <a:fillRect/>
          </a:stretch>
        </p:blipFill>
        <p:spPr>
          <a:xfrm>
            <a:off x="1147750" y="1698525"/>
            <a:ext cx="9896300" cy="45650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6" name="Shape 256"/>
        <p:cNvGrpSpPr/>
        <p:nvPr/>
      </p:nvGrpSpPr>
      <p:grpSpPr>
        <a:xfrm>
          <a:off x="0" y="0"/>
          <a:ext cx="0" cy="0"/>
          <a:chOff x="0" y="0"/>
          <a:chExt cx="0" cy="0"/>
        </a:xfrm>
      </p:grpSpPr>
      <p:sp>
        <p:nvSpPr>
          <p:cNvPr id="257" name="Google Shape;257;p38"/>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58" name="Google Shape;258;p38"/>
          <p:cNvPicPr preferRelativeResize="0"/>
          <p:nvPr/>
        </p:nvPicPr>
        <p:blipFill>
          <a:blip r:embed="rId4">
            <a:alphaModFix/>
          </a:blip>
          <a:stretch>
            <a:fillRect/>
          </a:stretch>
        </p:blipFill>
        <p:spPr>
          <a:xfrm>
            <a:off x="0" y="-152350"/>
            <a:ext cx="12491050" cy="71823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2" name="Shape 262"/>
        <p:cNvGrpSpPr/>
        <p:nvPr/>
      </p:nvGrpSpPr>
      <p:grpSpPr>
        <a:xfrm>
          <a:off x="0" y="0"/>
          <a:ext cx="0" cy="0"/>
          <a:chOff x="0" y="0"/>
          <a:chExt cx="0" cy="0"/>
        </a:xfrm>
      </p:grpSpPr>
      <p:sp>
        <p:nvSpPr>
          <p:cNvPr id="263" name="Google Shape;263;p3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4" name="Google Shape;264;p39"/>
          <p:cNvSpPr txBox="1"/>
          <p:nvPr>
            <p:ph idx="1" type="body"/>
          </p:nvPr>
        </p:nvSpPr>
        <p:spPr>
          <a:xfrm>
            <a:off x="770000" y="5221666"/>
            <a:ext cx="9745500" cy="9552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1400"/>
              </a:spcBef>
              <a:spcAft>
                <a:spcPts val="0"/>
              </a:spcAft>
              <a:buClr>
                <a:schemeClr val="dk1"/>
              </a:buClr>
              <a:buSzPts val="1018"/>
              <a:buFont typeface="Arial"/>
              <a:buNone/>
            </a:pPr>
            <a:r>
              <a:rPr lang="en-US" sz="1795"/>
              <a:t>• We used the query above to display 5 records where launch sites begin with </a:t>
            </a:r>
            <a:endParaRPr sz="1795"/>
          </a:p>
          <a:p>
            <a:pPr indent="0" lvl="0" marL="0" rtl="0" algn="l">
              <a:lnSpc>
                <a:spcPct val="80000"/>
              </a:lnSpc>
              <a:spcBef>
                <a:spcPts val="1400"/>
              </a:spcBef>
              <a:spcAft>
                <a:spcPts val="0"/>
              </a:spcAft>
              <a:buClr>
                <a:schemeClr val="dk1"/>
              </a:buClr>
              <a:buSzPts val="1018"/>
              <a:buFont typeface="Arial"/>
              <a:buNone/>
            </a:pPr>
            <a:r>
              <a:rPr lang="en-US" sz="1795"/>
              <a:t>`CCA`</a:t>
            </a:r>
            <a:endParaRPr sz="1795"/>
          </a:p>
          <a:p>
            <a:pPr indent="0" lvl="0" marL="0" marR="0" rtl="0" algn="l">
              <a:lnSpc>
                <a:spcPct val="80000"/>
              </a:lnSpc>
              <a:spcBef>
                <a:spcPts val="1400"/>
              </a:spcBef>
              <a:spcAft>
                <a:spcPts val="0"/>
              </a:spcAft>
              <a:buSzPts val="1018"/>
              <a:buNone/>
            </a:pPr>
            <a:r>
              <a:t/>
            </a:r>
            <a:endParaRPr sz="1795"/>
          </a:p>
        </p:txBody>
      </p:sp>
      <p:sp>
        <p:nvSpPr>
          <p:cNvPr id="265" name="Google Shape;265;p3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pic>
        <p:nvPicPr>
          <p:cNvPr id="266" name="Google Shape;266;p39"/>
          <p:cNvPicPr preferRelativeResize="0"/>
          <p:nvPr/>
        </p:nvPicPr>
        <p:blipFill rotWithShape="1">
          <a:blip r:embed="rId4">
            <a:alphaModFix/>
          </a:blip>
          <a:srcRect b="31563" l="6574" r="10410" t="22790"/>
          <a:stretch/>
        </p:blipFill>
        <p:spPr>
          <a:xfrm>
            <a:off x="469175" y="1659975"/>
            <a:ext cx="10816425" cy="30263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0" name="Shape 270"/>
        <p:cNvGrpSpPr/>
        <p:nvPr/>
      </p:nvGrpSpPr>
      <p:grpSpPr>
        <a:xfrm>
          <a:off x="0" y="0"/>
          <a:ext cx="0" cy="0"/>
          <a:chOff x="0" y="0"/>
          <a:chExt cx="0" cy="0"/>
        </a:xfrm>
      </p:grpSpPr>
      <p:sp>
        <p:nvSpPr>
          <p:cNvPr id="271" name="Google Shape;271;p4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2" name="Google Shape;272;p40"/>
          <p:cNvSpPr txBox="1"/>
          <p:nvPr>
            <p:ph idx="1" type="body"/>
          </p:nvPr>
        </p:nvSpPr>
        <p:spPr>
          <a:xfrm>
            <a:off x="770000" y="1825625"/>
            <a:ext cx="9745500" cy="12042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spcBef>
                <a:spcPts val="1400"/>
              </a:spcBef>
              <a:spcAft>
                <a:spcPts val="0"/>
              </a:spcAft>
              <a:buClr>
                <a:schemeClr val="dk1"/>
              </a:buClr>
              <a:buSzPct val="50000"/>
              <a:buFont typeface="Arial"/>
              <a:buNone/>
            </a:pPr>
            <a:r>
              <a:rPr lang="en-US" sz="2200">
                <a:solidFill>
                  <a:srgbClr val="292929"/>
                </a:solidFill>
              </a:rPr>
              <a:t>• We calculated the total payload carried by boosters from NASA as 45596 </a:t>
            </a:r>
            <a:endParaRPr sz="2200">
              <a:solidFill>
                <a:srgbClr val="292929"/>
              </a:solidFill>
            </a:endParaRPr>
          </a:p>
          <a:p>
            <a:pPr indent="0" lvl="0" marL="0" rtl="0" algn="l">
              <a:spcBef>
                <a:spcPts val="1400"/>
              </a:spcBef>
              <a:spcAft>
                <a:spcPts val="0"/>
              </a:spcAft>
              <a:buClr>
                <a:schemeClr val="dk1"/>
              </a:buClr>
              <a:buSzPct val="50000"/>
              <a:buFont typeface="Arial"/>
              <a:buNone/>
            </a:pPr>
            <a:r>
              <a:rPr lang="en-US" sz="2200">
                <a:solidFill>
                  <a:srgbClr val="292929"/>
                </a:solidFill>
              </a:rPr>
              <a:t>using the query below</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p:txBody>
      </p:sp>
      <p:sp>
        <p:nvSpPr>
          <p:cNvPr id="273" name="Google Shape;273;p4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pic>
        <p:nvPicPr>
          <p:cNvPr id="274" name="Google Shape;274;p40"/>
          <p:cNvPicPr preferRelativeResize="0"/>
          <p:nvPr/>
        </p:nvPicPr>
        <p:blipFill rotWithShape="1">
          <a:blip r:embed="rId4">
            <a:alphaModFix/>
          </a:blip>
          <a:srcRect b="15100" l="15227" r="24034" t="40170"/>
          <a:stretch/>
        </p:blipFill>
        <p:spPr>
          <a:xfrm>
            <a:off x="1522275" y="2919575"/>
            <a:ext cx="9115775" cy="32427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8" name="Shape 278"/>
        <p:cNvGrpSpPr/>
        <p:nvPr/>
      </p:nvGrpSpPr>
      <p:grpSpPr>
        <a:xfrm>
          <a:off x="0" y="0"/>
          <a:ext cx="0" cy="0"/>
          <a:chOff x="0" y="0"/>
          <a:chExt cx="0" cy="0"/>
        </a:xfrm>
      </p:grpSpPr>
      <p:sp>
        <p:nvSpPr>
          <p:cNvPr id="279" name="Google Shape;279;p4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80" name="Google Shape;280;p41"/>
          <p:cNvPicPr preferRelativeResize="0"/>
          <p:nvPr/>
        </p:nvPicPr>
        <p:blipFill>
          <a:blip r:embed="rId4">
            <a:alphaModFix/>
          </a:blip>
          <a:stretch>
            <a:fillRect/>
          </a:stretch>
        </p:blipFill>
        <p:spPr>
          <a:xfrm>
            <a:off x="0" y="0"/>
            <a:ext cx="12192000" cy="69246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4" name="Shape 284"/>
        <p:cNvGrpSpPr/>
        <p:nvPr/>
      </p:nvGrpSpPr>
      <p:grpSpPr>
        <a:xfrm>
          <a:off x="0" y="0"/>
          <a:ext cx="0" cy="0"/>
          <a:chOff x="0" y="0"/>
          <a:chExt cx="0" cy="0"/>
        </a:xfrm>
      </p:grpSpPr>
      <p:sp>
        <p:nvSpPr>
          <p:cNvPr id="285" name="Google Shape;285;p4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86" name="Google Shape;286;p42"/>
          <p:cNvPicPr preferRelativeResize="0"/>
          <p:nvPr/>
        </p:nvPicPr>
        <p:blipFill>
          <a:blip r:embed="rId4">
            <a:alphaModFix/>
          </a:blip>
          <a:stretch>
            <a:fillRect/>
          </a:stretch>
        </p:blipFill>
        <p:spPr>
          <a:xfrm>
            <a:off x="0" y="33350"/>
            <a:ext cx="12192000" cy="6996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0" name="Shape 290"/>
        <p:cNvGrpSpPr/>
        <p:nvPr/>
      </p:nvGrpSpPr>
      <p:grpSpPr>
        <a:xfrm>
          <a:off x="0" y="0"/>
          <a:ext cx="0" cy="0"/>
          <a:chOff x="0" y="0"/>
          <a:chExt cx="0" cy="0"/>
        </a:xfrm>
      </p:grpSpPr>
      <p:sp>
        <p:nvSpPr>
          <p:cNvPr id="291" name="Google Shape;291;p4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92" name="Google Shape;292;p43"/>
          <p:cNvPicPr preferRelativeResize="0"/>
          <p:nvPr/>
        </p:nvPicPr>
        <p:blipFill>
          <a:blip r:embed="rId4">
            <a:alphaModFix/>
          </a:blip>
          <a:stretch>
            <a:fillRect/>
          </a:stretch>
        </p:blipFill>
        <p:spPr>
          <a:xfrm>
            <a:off x="0" y="0"/>
            <a:ext cx="12192000"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1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1" name="Google Shape;101;p17"/>
          <p:cNvSpPr txBox="1"/>
          <p:nvPr/>
        </p:nvSpPr>
        <p:spPr>
          <a:xfrm>
            <a:off x="766634" y="1431575"/>
            <a:ext cx="7283968" cy="10396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b="1" lang="en-US" sz="2200">
                <a:solidFill>
                  <a:srgbClr val="292929"/>
                </a:solidFill>
                <a:latin typeface="Arial"/>
                <a:ea typeface="Arial"/>
                <a:cs typeface="Arial"/>
                <a:sym typeface="Arial"/>
              </a:rPr>
              <a:t>Summary of methodologies</a:t>
            </a:r>
            <a:endParaRPr/>
          </a:p>
          <a:p>
            <a:pPr indent="-228600" lvl="0" marL="228600" marR="0" rtl="0" algn="l">
              <a:lnSpc>
                <a:spcPct val="100000"/>
              </a:lnSpc>
              <a:spcBef>
                <a:spcPts val="1400"/>
              </a:spcBef>
              <a:spcAft>
                <a:spcPts val="0"/>
              </a:spcAft>
              <a:buClr>
                <a:srgbClr val="575757"/>
              </a:buClr>
              <a:buSzPts val="2200"/>
              <a:buFont typeface="Arial"/>
              <a:buNone/>
            </a:pPr>
            <a:r>
              <a:rPr lang="en-US" sz="2200">
                <a:solidFill>
                  <a:srgbClr val="575757"/>
                </a:solidFill>
                <a:latin typeface="Arial"/>
                <a:ea typeface="Arial"/>
                <a:cs typeface="Arial"/>
                <a:sym typeface="Arial"/>
              </a:rPr>
              <a:t>- </a:t>
            </a:r>
            <a:r>
              <a:rPr lang="en-US" sz="1800">
                <a:solidFill>
                  <a:srgbClr val="575757"/>
                </a:solidFill>
                <a:latin typeface="Arial"/>
                <a:ea typeface="Arial"/>
                <a:cs typeface="Arial"/>
                <a:sym typeface="Arial"/>
              </a:rPr>
              <a:t>Data Collection through API</a:t>
            </a:r>
            <a:br>
              <a:rPr lang="en-US" sz="1800">
                <a:solidFill>
                  <a:srgbClr val="575757"/>
                </a:solidFill>
                <a:latin typeface="Arial"/>
                <a:ea typeface="Arial"/>
                <a:cs typeface="Arial"/>
                <a:sym typeface="Arial"/>
              </a:rPr>
            </a:br>
            <a:endParaRPr/>
          </a:p>
          <a:p>
            <a:pPr indent="-228600" lvl="0" marL="228600" marR="0" rtl="0" algn="l">
              <a:lnSpc>
                <a:spcPct val="100000"/>
              </a:lnSpc>
              <a:spcBef>
                <a:spcPts val="1400"/>
              </a:spcBef>
              <a:spcAft>
                <a:spcPts val="0"/>
              </a:spcAft>
              <a:buClr>
                <a:srgbClr val="575757"/>
              </a:buClr>
              <a:buSzPts val="1800"/>
              <a:buFont typeface="Arial"/>
              <a:buNone/>
            </a:pPr>
            <a:r>
              <a:rPr lang="en-US" sz="1800">
                <a:solidFill>
                  <a:srgbClr val="575757"/>
                </a:solidFill>
                <a:latin typeface="Arial"/>
                <a:ea typeface="Arial"/>
                <a:cs typeface="Arial"/>
                <a:sym typeface="Arial"/>
              </a:rPr>
              <a:t>- Data Collection with Web Scraping</a:t>
            </a:r>
            <a:br>
              <a:rPr lang="en-US" sz="1800">
                <a:solidFill>
                  <a:srgbClr val="575757"/>
                </a:solidFill>
                <a:latin typeface="Arial"/>
                <a:ea typeface="Arial"/>
                <a:cs typeface="Arial"/>
                <a:sym typeface="Arial"/>
              </a:rPr>
            </a:br>
            <a:endParaRPr/>
          </a:p>
          <a:p>
            <a:pPr indent="-228600" lvl="0" marL="228600" marR="0" rtl="0" algn="l">
              <a:lnSpc>
                <a:spcPct val="100000"/>
              </a:lnSpc>
              <a:spcBef>
                <a:spcPts val="1400"/>
              </a:spcBef>
              <a:spcAft>
                <a:spcPts val="0"/>
              </a:spcAft>
              <a:buClr>
                <a:srgbClr val="575757"/>
              </a:buClr>
              <a:buSzPts val="1800"/>
              <a:buFont typeface="Arial"/>
              <a:buNone/>
            </a:pPr>
            <a:r>
              <a:rPr lang="en-US" sz="1800">
                <a:solidFill>
                  <a:srgbClr val="575757"/>
                </a:solidFill>
                <a:latin typeface="Arial"/>
                <a:ea typeface="Arial"/>
                <a:cs typeface="Arial"/>
                <a:sym typeface="Arial"/>
              </a:rPr>
              <a:t>- Data Wrangling</a:t>
            </a:r>
            <a:br>
              <a:rPr lang="en-US" sz="1800">
                <a:solidFill>
                  <a:srgbClr val="575757"/>
                </a:solidFill>
                <a:latin typeface="Arial"/>
                <a:ea typeface="Arial"/>
                <a:cs typeface="Arial"/>
                <a:sym typeface="Arial"/>
              </a:rPr>
            </a:br>
            <a:endParaRPr/>
          </a:p>
          <a:p>
            <a:pPr indent="-228600" lvl="0" marL="228600" marR="0" rtl="0" algn="l">
              <a:lnSpc>
                <a:spcPct val="100000"/>
              </a:lnSpc>
              <a:spcBef>
                <a:spcPts val="1400"/>
              </a:spcBef>
              <a:spcAft>
                <a:spcPts val="0"/>
              </a:spcAft>
              <a:buClr>
                <a:srgbClr val="575757"/>
              </a:buClr>
              <a:buSzPts val="1800"/>
              <a:buFont typeface="Arial"/>
              <a:buNone/>
            </a:pPr>
            <a:r>
              <a:rPr lang="en-US" sz="1800">
                <a:solidFill>
                  <a:srgbClr val="575757"/>
                </a:solidFill>
                <a:latin typeface="Arial"/>
                <a:ea typeface="Arial"/>
                <a:cs typeface="Arial"/>
                <a:sym typeface="Arial"/>
              </a:rPr>
              <a:t>- Exploratory Data Analysis with SQL</a:t>
            </a:r>
            <a:br>
              <a:rPr lang="en-US" sz="1800">
                <a:solidFill>
                  <a:srgbClr val="575757"/>
                </a:solidFill>
                <a:latin typeface="Arial"/>
                <a:ea typeface="Arial"/>
                <a:cs typeface="Arial"/>
                <a:sym typeface="Arial"/>
              </a:rPr>
            </a:br>
            <a:endParaRPr/>
          </a:p>
          <a:p>
            <a:pPr indent="-228600" lvl="0" marL="228600" marR="0" rtl="0" algn="l">
              <a:lnSpc>
                <a:spcPct val="100000"/>
              </a:lnSpc>
              <a:spcBef>
                <a:spcPts val="1400"/>
              </a:spcBef>
              <a:spcAft>
                <a:spcPts val="0"/>
              </a:spcAft>
              <a:buClr>
                <a:srgbClr val="575757"/>
              </a:buClr>
              <a:buSzPts val="1800"/>
              <a:buFont typeface="Arial"/>
              <a:buNone/>
            </a:pPr>
            <a:r>
              <a:rPr lang="en-US" sz="1800">
                <a:solidFill>
                  <a:srgbClr val="575757"/>
                </a:solidFill>
                <a:latin typeface="Arial"/>
                <a:ea typeface="Arial"/>
                <a:cs typeface="Arial"/>
                <a:sym typeface="Arial"/>
              </a:rPr>
              <a:t>- Exploratory Data Analysis with Data Visualization</a:t>
            </a:r>
            <a:br>
              <a:rPr lang="en-US" sz="1800">
                <a:solidFill>
                  <a:srgbClr val="575757"/>
                </a:solidFill>
                <a:latin typeface="Arial"/>
                <a:ea typeface="Arial"/>
                <a:cs typeface="Arial"/>
                <a:sym typeface="Arial"/>
              </a:rPr>
            </a:br>
            <a:endParaRPr/>
          </a:p>
          <a:p>
            <a:pPr indent="-228600" lvl="0" marL="228600" marR="0" rtl="0" algn="l">
              <a:lnSpc>
                <a:spcPct val="100000"/>
              </a:lnSpc>
              <a:spcBef>
                <a:spcPts val="1400"/>
              </a:spcBef>
              <a:spcAft>
                <a:spcPts val="0"/>
              </a:spcAft>
              <a:buClr>
                <a:srgbClr val="575757"/>
              </a:buClr>
              <a:buSzPts val="1800"/>
              <a:buFont typeface="Arial"/>
              <a:buNone/>
            </a:pPr>
            <a:r>
              <a:rPr lang="en-US" sz="1800">
                <a:solidFill>
                  <a:srgbClr val="575757"/>
                </a:solidFill>
                <a:latin typeface="Arial"/>
                <a:ea typeface="Arial"/>
                <a:cs typeface="Arial"/>
                <a:sym typeface="Arial"/>
              </a:rPr>
              <a:t>- Interactive Visual Analytics with Folium</a:t>
            </a:r>
            <a:br>
              <a:rPr lang="en-US" sz="1800">
                <a:solidFill>
                  <a:srgbClr val="575757"/>
                </a:solidFill>
                <a:latin typeface="Arial"/>
                <a:ea typeface="Arial"/>
                <a:cs typeface="Arial"/>
                <a:sym typeface="Arial"/>
              </a:rPr>
            </a:br>
            <a:endParaRPr/>
          </a:p>
          <a:p>
            <a:pPr indent="-228600" lvl="0" marL="228600" marR="0" rtl="0" algn="l">
              <a:lnSpc>
                <a:spcPct val="100000"/>
              </a:lnSpc>
              <a:spcBef>
                <a:spcPts val="1400"/>
              </a:spcBef>
              <a:spcAft>
                <a:spcPts val="0"/>
              </a:spcAft>
              <a:buClr>
                <a:srgbClr val="575757"/>
              </a:buClr>
              <a:buSzPts val="1800"/>
              <a:buFont typeface="Arial"/>
              <a:buNone/>
            </a:pPr>
            <a:r>
              <a:rPr lang="en-US" sz="1800">
                <a:solidFill>
                  <a:srgbClr val="575757"/>
                </a:solidFill>
                <a:latin typeface="Arial"/>
                <a:ea typeface="Arial"/>
                <a:cs typeface="Arial"/>
                <a:sym typeface="Arial"/>
              </a:rPr>
              <a:t>- Machine Learning Prediction</a:t>
            </a:r>
            <a:endParaRPr/>
          </a:p>
          <a:p>
            <a:pPr indent="-228600" lvl="0" marL="228600" marR="0" rtl="0" algn="l">
              <a:lnSpc>
                <a:spcPct val="100000"/>
              </a:lnSpc>
              <a:spcBef>
                <a:spcPts val="1400"/>
              </a:spcBef>
              <a:spcAft>
                <a:spcPts val="0"/>
              </a:spcAft>
              <a:buClr>
                <a:srgbClr val="292929"/>
              </a:buClr>
              <a:buSzPts val="2200"/>
              <a:buFont typeface="Arial"/>
              <a:buChar char="•"/>
            </a:pPr>
            <a:r>
              <a:rPr b="1" lang="en-US" sz="2200">
                <a:solidFill>
                  <a:srgbClr val="292929"/>
                </a:solidFill>
                <a:latin typeface="Arial"/>
                <a:ea typeface="Arial"/>
                <a:cs typeface="Arial"/>
                <a:sym typeface="Arial"/>
              </a:rPr>
              <a:t>Summary of all results</a:t>
            </a:r>
            <a:endParaRPr/>
          </a:p>
          <a:p>
            <a:pPr indent="-228600" lvl="0" marL="228600" marR="0" rtl="0" algn="l">
              <a:lnSpc>
                <a:spcPct val="100000"/>
              </a:lnSpc>
              <a:spcBef>
                <a:spcPts val="1400"/>
              </a:spcBef>
              <a:spcAft>
                <a:spcPts val="0"/>
              </a:spcAft>
              <a:buClr>
                <a:srgbClr val="575757"/>
              </a:buClr>
              <a:buSzPts val="2200"/>
              <a:buFont typeface="Arial"/>
              <a:buNone/>
            </a:pPr>
            <a:r>
              <a:rPr lang="en-US" sz="2200">
                <a:solidFill>
                  <a:srgbClr val="575757"/>
                </a:solidFill>
                <a:latin typeface="Arial"/>
                <a:ea typeface="Arial"/>
                <a:cs typeface="Arial"/>
                <a:sym typeface="Arial"/>
              </a:rPr>
              <a:t>  </a:t>
            </a:r>
            <a:r>
              <a:rPr lang="en-US" sz="1800">
                <a:solidFill>
                  <a:srgbClr val="575757"/>
                </a:solidFill>
                <a:latin typeface="Arial"/>
                <a:ea typeface="Arial"/>
                <a:cs typeface="Arial"/>
                <a:sym typeface="Arial"/>
              </a:rPr>
              <a:t>Exploratory Data Analysis result</a:t>
            </a:r>
            <a:br>
              <a:rPr lang="en-US" sz="1800">
                <a:solidFill>
                  <a:srgbClr val="575757"/>
                </a:solidFill>
                <a:latin typeface="Arial"/>
                <a:ea typeface="Arial"/>
                <a:cs typeface="Arial"/>
                <a:sym typeface="Arial"/>
              </a:rPr>
            </a:br>
            <a:endParaRPr/>
          </a:p>
          <a:p>
            <a:pPr indent="-228600" lvl="0" marL="228600" marR="0" rtl="0" algn="l">
              <a:lnSpc>
                <a:spcPct val="100000"/>
              </a:lnSpc>
              <a:spcBef>
                <a:spcPts val="1400"/>
              </a:spcBef>
              <a:spcAft>
                <a:spcPts val="0"/>
              </a:spcAft>
              <a:buClr>
                <a:srgbClr val="575757"/>
              </a:buClr>
              <a:buSzPts val="1800"/>
              <a:buFont typeface="Arial"/>
              <a:buNone/>
            </a:pPr>
            <a:r>
              <a:rPr lang="en-US" sz="1800">
                <a:solidFill>
                  <a:srgbClr val="575757"/>
                </a:solidFill>
                <a:latin typeface="Arial"/>
                <a:ea typeface="Arial"/>
                <a:cs typeface="Arial"/>
                <a:sym typeface="Arial"/>
              </a:rPr>
              <a:t>- Interactive analytics in screenshots</a:t>
            </a:r>
            <a:br>
              <a:rPr lang="en-US" sz="1800">
                <a:solidFill>
                  <a:srgbClr val="575757"/>
                </a:solidFill>
                <a:latin typeface="Arial"/>
                <a:ea typeface="Arial"/>
                <a:cs typeface="Arial"/>
                <a:sym typeface="Arial"/>
              </a:rPr>
            </a:br>
            <a:endParaRPr/>
          </a:p>
          <a:p>
            <a:pPr indent="-228600" lvl="0" marL="228600" marR="0" rtl="0" algn="l">
              <a:lnSpc>
                <a:spcPct val="100000"/>
              </a:lnSpc>
              <a:spcBef>
                <a:spcPts val="1400"/>
              </a:spcBef>
              <a:spcAft>
                <a:spcPts val="0"/>
              </a:spcAft>
              <a:buClr>
                <a:srgbClr val="575757"/>
              </a:buClr>
              <a:buSzPts val="1800"/>
              <a:buFont typeface="Arial"/>
              <a:buNone/>
            </a:pPr>
            <a:r>
              <a:rPr lang="en-US" sz="1800">
                <a:solidFill>
                  <a:srgbClr val="575757"/>
                </a:solidFill>
                <a:latin typeface="Arial"/>
                <a:ea typeface="Arial"/>
                <a:cs typeface="Arial"/>
                <a:sym typeface="Arial"/>
              </a:rPr>
              <a:t>- Predictive Analytics result</a:t>
            </a:r>
            <a:endParaRPr/>
          </a:p>
        </p:txBody>
      </p:sp>
      <p:sp>
        <p:nvSpPr>
          <p:cNvPr id="102" name="Google Shape;102;p1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6" name="Shape 296"/>
        <p:cNvGrpSpPr/>
        <p:nvPr/>
      </p:nvGrpSpPr>
      <p:grpSpPr>
        <a:xfrm>
          <a:off x="0" y="0"/>
          <a:ext cx="0" cy="0"/>
          <a:chOff x="0" y="0"/>
          <a:chExt cx="0" cy="0"/>
        </a:xfrm>
      </p:grpSpPr>
      <p:sp>
        <p:nvSpPr>
          <p:cNvPr id="297" name="Google Shape;297;p4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98" name="Google Shape;298;p44"/>
          <p:cNvPicPr preferRelativeResize="0"/>
          <p:nvPr/>
        </p:nvPicPr>
        <p:blipFill>
          <a:blip r:embed="rId4">
            <a:alphaModFix/>
          </a:blip>
          <a:stretch>
            <a:fillRect/>
          </a:stretch>
        </p:blipFill>
        <p:spPr>
          <a:xfrm>
            <a:off x="0" y="0"/>
            <a:ext cx="12192000" cy="6858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2" name="Shape 302"/>
        <p:cNvGrpSpPr/>
        <p:nvPr/>
      </p:nvGrpSpPr>
      <p:grpSpPr>
        <a:xfrm>
          <a:off x="0" y="0"/>
          <a:ext cx="0" cy="0"/>
          <a:chOff x="0" y="0"/>
          <a:chExt cx="0" cy="0"/>
        </a:xfrm>
      </p:grpSpPr>
      <p:sp>
        <p:nvSpPr>
          <p:cNvPr id="303" name="Google Shape;303;p4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4" name="Google Shape;304;p45"/>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List the names of the booster which have carried the maximum payload mass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Present your query result with a short explanation here</a:t>
            </a:r>
            <a:endParaRPr/>
          </a:p>
        </p:txBody>
      </p:sp>
      <p:sp>
        <p:nvSpPr>
          <p:cNvPr id="305" name="Google Shape;305;p4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Boosters Carried Maximum Payload</a:t>
            </a:r>
            <a:endParaRPr/>
          </a:p>
        </p:txBody>
      </p:sp>
      <p:pic>
        <p:nvPicPr>
          <p:cNvPr id="306" name="Google Shape;306;p45"/>
          <p:cNvPicPr preferRelativeResize="0"/>
          <p:nvPr/>
        </p:nvPicPr>
        <p:blipFill>
          <a:blip r:embed="rId4">
            <a:alphaModFix/>
          </a:blip>
          <a:stretch>
            <a:fillRect/>
          </a:stretch>
        </p:blipFill>
        <p:spPr>
          <a:xfrm>
            <a:off x="0" y="0"/>
            <a:ext cx="12192000" cy="6858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0" name="Shape 310"/>
        <p:cNvGrpSpPr/>
        <p:nvPr/>
      </p:nvGrpSpPr>
      <p:grpSpPr>
        <a:xfrm>
          <a:off x="0" y="0"/>
          <a:ext cx="0" cy="0"/>
          <a:chOff x="0" y="0"/>
          <a:chExt cx="0" cy="0"/>
        </a:xfrm>
      </p:grpSpPr>
      <p:sp>
        <p:nvSpPr>
          <p:cNvPr id="311" name="Google Shape;311;p4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2" name="Google Shape;312;p46"/>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List the failed landing_outcomes in drone ship, their booster versions, and launch site names for in year 2015</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Present your query result with a short explanation here</a:t>
            </a:r>
            <a:endParaRPr sz="2800">
              <a:solidFill>
                <a:srgbClr val="292929"/>
              </a:solidFill>
              <a:latin typeface="Arial"/>
              <a:ea typeface="Arial"/>
              <a:cs typeface="Arial"/>
              <a:sym typeface="Arial"/>
            </a:endParaRPr>
          </a:p>
        </p:txBody>
      </p:sp>
      <p:sp>
        <p:nvSpPr>
          <p:cNvPr id="313" name="Google Shape;313;p4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pic>
        <p:nvPicPr>
          <p:cNvPr id="314" name="Google Shape;314;p46"/>
          <p:cNvPicPr preferRelativeResize="0"/>
          <p:nvPr/>
        </p:nvPicPr>
        <p:blipFill>
          <a:blip r:embed="rId4">
            <a:alphaModFix/>
          </a:blip>
          <a:stretch>
            <a:fillRect/>
          </a:stretch>
        </p:blipFill>
        <p:spPr>
          <a:xfrm>
            <a:off x="0" y="0"/>
            <a:ext cx="12192000" cy="6858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8" name="Shape 318"/>
        <p:cNvGrpSpPr/>
        <p:nvPr/>
      </p:nvGrpSpPr>
      <p:grpSpPr>
        <a:xfrm>
          <a:off x="0" y="0"/>
          <a:ext cx="0" cy="0"/>
          <a:chOff x="0" y="0"/>
          <a:chExt cx="0" cy="0"/>
        </a:xfrm>
      </p:grpSpPr>
      <p:sp>
        <p:nvSpPr>
          <p:cNvPr id="319" name="Google Shape;319;p4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0" name="Google Shape;320;p47"/>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Rank the count of landing outcomes (such as Failure (drone ship) or Success (ground pad)) between the date 2010-06-04 and 2017-03-20, in descending order</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Present your query result with a short explanation here</a:t>
            </a:r>
            <a:endParaRPr/>
          </a:p>
        </p:txBody>
      </p:sp>
      <p:sp>
        <p:nvSpPr>
          <p:cNvPr id="321" name="Google Shape;321;p4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00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Rank Landing Outcomes Between 2010-06-04 and 2017-03-20</a:t>
            </a:r>
            <a:endParaRPr/>
          </a:p>
        </p:txBody>
      </p:sp>
      <p:pic>
        <p:nvPicPr>
          <p:cNvPr id="322" name="Google Shape;322;p47"/>
          <p:cNvPicPr preferRelativeResize="0"/>
          <p:nvPr/>
        </p:nvPicPr>
        <p:blipFill>
          <a:blip r:embed="rId4">
            <a:alphaModFix/>
          </a:blip>
          <a:stretch>
            <a:fillRect/>
          </a:stretch>
        </p:blipFill>
        <p:spPr>
          <a:xfrm>
            <a:off x="0" y="0"/>
            <a:ext cx="12192000" cy="6858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6" name="Shape 326"/>
        <p:cNvGrpSpPr/>
        <p:nvPr/>
      </p:nvGrpSpPr>
      <p:grpSpPr>
        <a:xfrm>
          <a:off x="0" y="0"/>
          <a:ext cx="0" cy="0"/>
          <a:chOff x="0" y="0"/>
          <a:chExt cx="0" cy="0"/>
        </a:xfrm>
      </p:grpSpPr>
      <p:sp>
        <p:nvSpPr>
          <p:cNvPr id="327" name="Google Shape;327;p48"/>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3</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1" name="Shape 331"/>
        <p:cNvGrpSpPr/>
        <p:nvPr/>
      </p:nvGrpSpPr>
      <p:grpSpPr>
        <a:xfrm>
          <a:off x="0" y="0"/>
          <a:ext cx="0" cy="0"/>
          <a:chOff x="0" y="0"/>
          <a:chExt cx="0" cy="0"/>
        </a:xfrm>
      </p:grpSpPr>
      <p:sp>
        <p:nvSpPr>
          <p:cNvPr id="332" name="Google Shape;332;p4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3" name="Google Shape;333;p49"/>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Replace &lt;Folium map screenshot 1&gt; title with an appropriate title</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Explore the generated folium map and make a proper screenshot to include all launch sites’ location markers on a global map</a:t>
            </a:r>
            <a:endParaRPr sz="2800">
              <a:solidFill>
                <a:srgbClr val="292929"/>
              </a:solidFill>
              <a:latin typeface="Calibri"/>
              <a:ea typeface="Calibri"/>
              <a:cs typeface="Calibri"/>
              <a:sym typeface="Calibri"/>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Explain the important elements and findings on the screenshot</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334" name="Google Shape;334;p4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&lt;Folium Map Screenshot 1&gt;</a:t>
            </a:r>
            <a:endParaRPr/>
          </a:p>
        </p:txBody>
      </p:sp>
      <p:pic>
        <p:nvPicPr>
          <p:cNvPr id="335" name="Google Shape;335;p49"/>
          <p:cNvPicPr preferRelativeResize="0"/>
          <p:nvPr/>
        </p:nvPicPr>
        <p:blipFill>
          <a:blip r:embed="rId4">
            <a:alphaModFix/>
          </a:blip>
          <a:stretch>
            <a:fillRect/>
          </a:stretch>
        </p:blipFill>
        <p:spPr>
          <a:xfrm>
            <a:off x="0" y="0"/>
            <a:ext cx="12192000" cy="6858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9" name="Shape 339"/>
        <p:cNvGrpSpPr/>
        <p:nvPr/>
      </p:nvGrpSpPr>
      <p:grpSpPr>
        <a:xfrm>
          <a:off x="0" y="0"/>
          <a:ext cx="0" cy="0"/>
          <a:chOff x="0" y="0"/>
          <a:chExt cx="0" cy="0"/>
        </a:xfrm>
      </p:grpSpPr>
      <p:sp>
        <p:nvSpPr>
          <p:cNvPr id="340" name="Google Shape;340;p5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1" name="Google Shape;341;p50"/>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Replace &lt;Folium map screenshot 2&gt; title with an appropriate title</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Explore the folium map and make a proper screenshot to show the color-labeled launch outcomes on the map</a:t>
            </a:r>
            <a:endParaRPr sz="28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Explain the important elements and findings on the screenshot</a:t>
            </a:r>
            <a:endParaRPr sz="2800">
              <a:solidFill>
                <a:srgbClr val="292929"/>
              </a:solidFill>
              <a:latin typeface="Arial"/>
              <a:ea typeface="Arial"/>
              <a:cs typeface="Arial"/>
              <a:sym typeface="Arial"/>
            </a:endParaRPr>
          </a:p>
          <a:p>
            <a:pPr indent="-50800" lvl="0" marL="228600" marR="0" rtl="0" algn="l">
              <a:lnSpc>
                <a:spcPct val="90000"/>
              </a:lnSpc>
              <a:spcBef>
                <a:spcPts val="1400"/>
              </a:spcBef>
              <a:spcAft>
                <a:spcPts val="0"/>
              </a:spcAft>
              <a:buClr>
                <a:schemeClr val="dk1"/>
              </a:buClr>
              <a:buSzPts val="2800"/>
              <a:buFont typeface="Arial"/>
              <a:buNone/>
            </a:pPr>
            <a:r>
              <a:t/>
            </a:r>
            <a:endParaRPr sz="2800">
              <a:solidFill>
                <a:srgbClr val="292929"/>
              </a:solidFill>
              <a:latin typeface="Calibri"/>
              <a:ea typeface="Calibri"/>
              <a:cs typeface="Calibri"/>
              <a:sym typeface="Calibri"/>
            </a:endParaRPr>
          </a:p>
        </p:txBody>
      </p:sp>
      <p:sp>
        <p:nvSpPr>
          <p:cNvPr id="342" name="Google Shape;342;p5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&lt;Folium Map Screenshot 2&gt;</a:t>
            </a:r>
            <a:endParaRPr/>
          </a:p>
        </p:txBody>
      </p:sp>
      <p:pic>
        <p:nvPicPr>
          <p:cNvPr id="343" name="Google Shape;343;p50"/>
          <p:cNvPicPr preferRelativeResize="0"/>
          <p:nvPr/>
        </p:nvPicPr>
        <p:blipFill>
          <a:blip r:embed="rId4">
            <a:alphaModFix/>
          </a:blip>
          <a:stretch>
            <a:fillRect/>
          </a:stretch>
        </p:blipFill>
        <p:spPr>
          <a:xfrm>
            <a:off x="0" y="0"/>
            <a:ext cx="12192000" cy="6858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7" name="Shape 347"/>
        <p:cNvGrpSpPr/>
        <p:nvPr/>
      </p:nvGrpSpPr>
      <p:grpSpPr>
        <a:xfrm>
          <a:off x="0" y="0"/>
          <a:ext cx="0" cy="0"/>
          <a:chOff x="0" y="0"/>
          <a:chExt cx="0" cy="0"/>
        </a:xfrm>
      </p:grpSpPr>
      <p:sp>
        <p:nvSpPr>
          <p:cNvPr id="348" name="Google Shape;348;p5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9" name="Google Shape;349;p51"/>
          <p:cNvSpPr txBox="1"/>
          <p:nvPr>
            <p:ph idx="1" type="body"/>
          </p:nvPr>
        </p:nvSpPr>
        <p:spPr>
          <a:xfrm>
            <a:off x="770010" y="1690688"/>
            <a:ext cx="8597827" cy="4314825"/>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Replace &lt;Folium map screenshot 3&gt; title with an appropriate title</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Explore the generated folium map and show the screenshot of a selected launch site to its proximities such as railway, highway, coastline, with distance calculated and displayed</a:t>
            </a:r>
            <a:endParaRPr sz="28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Explain the important elements and findings on the screenshot</a:t>
            </a:r>
            <a:endParaRPr sz="28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350" name="Google Shape;350;p5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&lt;Folium Map Screenshot 3&gt;</a:t>
            </a:r>
            <a:endParaRPr/>
          </a:p>
        </p:txBody>
      </p:sp>
      <p:pic>
        <p:nvPicPr>
          <p:cNvPr id="351" name="Google Shape;351;p51"/>
          <p:cNvPicPr preferRelativeResize="0"/>
          <p:nvPr/>
        </p:nvPicPr>
        <p:blipFill>
          <a:blip r:embed="rId4">
            <a:alphaModFix/>
          </a:blip>
          <a:stretch>
            <a:fillRect/>
          </a:stretch>
        </p:blipFill>
        <p:spPr>
          <a:xfrm>
            <a:off x="0" y="0"/>
            <a:ext cx="12192000" cy="68580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5" name="Shape 355"/>
        <p:cNvGrpSpPr/>
        <p:nvPr/>
      </p:nvGrpSpPr>
      <p:grpSpPr>
        <a:xfrm>
          <a:off x="0" y="0"/>
          <a:ext cx="0" cy="0"/>
          <a:chOff x="0" y="0"/>
          <a:chExt cx="0" cy="0"/>
        </a:xfrm>
      </p:grpSpPr>
      <p:sp>
        <p:nvSpPr>
          <p:cNvPr id="356" name="Google Shape;356;p52"/>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4</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0" name="Shape 360"/>
        <p:cNvGrpSpPr/>
        <p:nvPr/>
      </p:nvGrpSpPr>
      <p:grpSpPr>
        <a:xfrm>
          <a:off x="0" y="0"/>
          <a:ext cx="0" cy="0"/>
          <a:chOff x="0" y="0"/>
          <a:chExt cx="0" cy="0"/>
        </a:xfrm>
      </p:grpSpPr>
      <p:sp>
        <p:nvSpPr>
          <p:cNvPr id="361" name="Google Shape;361;p5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2" name="Google Shape;362;p53"/>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Replace &lt;Dashboard screenshot 1&gt; title with an appropriate title</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the screenshot of launch success count for all sites, in a piechart</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Explain the important elements and findings on the screenshot</a:t>
            </a:r>
            <a:endParaRPr sz="28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363" name="Google Shape;363;p5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&lt;Dashboard Screenshot 1&gt;</a:t>
            </a:r>
            <a:endParaRPr/>
          </a:p>
        </p:txBody>
      </p:sp>
      <p:pic>
        <p:nvPicPr>
          <p:cNvPr id="364" name="Google Shape;364;p53"/>
          <p:cNvPicPr preferRelativeResize="0"/>
          <p:nvPr/>
        </p:nvPicPr>
        <p:blipFill>
          <a:blip r:embed="rId4">
            <a:alphaModFix/>
          </a:blip>
          <a:stretch>
            <a:fillRect/>
          </a:stretch>
        </p:blipFill>
        <p:spPr>
          <a:xfrm>
            <a:off x="0" y="0"/>
            <a:ext cx="12192000"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 name="Shape 107"/>
        <p:cNvGrpSpPr/>
        <p:nvPr/>
      </p:nvGrpSpPr>
      <p:grpSpPr>
        <a:xfrm>
          <a:off x="0" y="0"/>
          <a:ext cx="0" cy="0"/>
          <a:chOff x="0" y="0"/>
          <a:chExt cx="0" cy="0"/>
        </a:xfrm>
      </p:grpSpPr>
      <p:sp>
        <p:nvSpPr>
          <p:cNvPr id="108" name="Google Shape;108;p1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9" name="Google Shape;109;p18"/>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10" name="Google Shape;110;p18"/>
          <p:cNvSpPr txBox="1"/>
          <p:nvPr/>
        </p:nvSpPr>
        <p:spPr>
          <a:xfrm>
            <a:off x="927575" y="1502800"/>
            <a:ext cx="10905000" cy="5219100"/>
          </a:xfrm>
          <a:prstGeom prst="rect">
            <a:avLst/>
          </a:prstGeom>
          <a:noFill/>
          <a:ln>
            <a:noFill/>
          </a:ln>
        </p:spPr>
        <p:txBody>
          <a:bodyPr anchorCtr="0" anchor="t" bIns="45700" lIns="91425" spcFirstLastPara="1" rIns="91425" wrap="square" tIns="45700">
            <a:normAutofit fontScale="70000" lnSpcReduction="20000"/>
          </a:bodyPr>
          <a:lstStyle/>
          <a:p>
            <a:pPr indent="-186690" lvl="0" marL="228600" marR="0" rtl="0" algn="l">
              <a:lnSpc>
                <a:spcPct val="90000"/>
              </a:lnSpc>
              <a:spcBef>
                <a:spcPts val="0"/>
              </a:spcBef>
              <a:spcAft>
                <a:spcPts val="0"/>
              </a:spcAft>
              <a:buClr>
                <a:srgbClr val="292929"/>
              </a:buClr>
              <a:buSzPct val="100000"/>
              <a:buFont typeface="Arial"/>
              <a:buChar char="•"/>
            </a:pPr>
            <a:r>
              <a:rPr b="1" lang="en-US" sz="2200">
                <a:solidFill>
                  <a:srgbClr val="292929"/>
                </a:solidFill>
                <a:latin typeface="Arial"/>
                <a:ea typeface="Arial"/>
                <a:cs typeface="Arial"/>
                <a:sym typeface="Arial"/>
              </a:rPr>
              <a:t>Project background and context</a:t>
            </a:r>
            <a:endParaRPr b="1" sz="2200">
              <a:solidFill>
                <a:srgbClr val="292929"/>
              </a:solidFill>
              <a:latin typeface="Arial"/>
              <a:ea typeface="Arial"/>
              <a:cs typeface="Arial"/>
              <a:sym typeface="Arial"/>
            </a:endParaRPr>
          </a:p>
          <a:p>
            <a:pPr indent="0" lvl="0" marL="0" marR="0" rtl="0" algn="l">
              <a:lnSpc>
                <a:spcPct val="90000"/>
              </a:lnSpc>
              <a:spcBef>
                <a:spcPts val="0"/>
              </a:spcBef>
              <a:spcAft>
                <a:spcPts val="0"/>
              </a:spcAft>
              <a:buNone/>
            </a:pPr>
            <a:r>
              <a:t/>
            </a:r>
            <a:endParaRPr b="1" sz="2200">
              <a:solidFill>
                <a:srgbClr val="292929"/>
              </a:solidFill>
            </a:endParaRPr>
          </a:p>
          <a:p>
            <a:pPr indent="-228600" lvl="0" marL="228600" marR="0" rtl="0" algn="l">
              <a:lnSpc>
                <a:spcPct val="100000"/>
              </a:lnSpc>
              <a:spcBef>
                <a:spcPts val="1400"/>
              </a:spcBef>
              <a:spcAft>
                <a:spcPts val="0"/>
              </a:spcAft>
              <a:buClr>
                <a:srgbClr val="575757"/>
              </a:buClr>
              <a:buSzPct val="100000"/>
              <a:buFont typeface="Arial"/>
              <a:buNone/>
            </a:pPr>
            <a:r>
              <a:rPr lang="en-US" sz="1800">
                <a:solidFill>
                  <a:srgbClr val="575757"/>
                </a:solidFill>
                <a:latin typeface="Arial"/>
                <a:ea typeface="Arial"/>
                <a:cs typeface="Arial"/>
                <a:sym typeface="Arial"/>
              </a:rPr>
              <a:t>Space X advertises Falcon 9 rocket launches on its website with a cost of 62 million dollars;</a:t>
            </a:r>
            <a:br>
              <a:rPr lang="en-US" sz="1800">
                <a:solidFill>
                  <a:srgbClr val="575757"/>
                </a:solidFill>
                <a:latin typeface="Arial"/>
                <a:ea typeface="Arial"/>
                <a:cs typeface="Arial"/>
                <a:sym typeface="Arial"/>
              </a:rPr>
            </a:br>
            <a:endParaRPr/>
          </a:p>
          <a:p>
            <a:pPr indent="-228600" lvl="0" marL="228600" marR="0" rtl="0" algn="l">
              <a:lnSpc>
                <a:spcPct val="100000"/>
              </a:lnSpc>
              <a:spcBef>
                <a:spcPts val="1400"/>
              </a:spcBef>
              <a:spcAft>
                <a:spcPts val="0"/>
              </a:spcAft>
              <a:buClr>
                <a:srgbClr val="575757"/>
              </a:buClr>
              <a:buSzPct val="100000"/>
              <a:buFont typeface="Arial"/>
              <a:buNone/>
            </a:pPr>
            <a:r>
              <a:rPr lang="en-US" sz="1800">
                <a:solidFill>
                  <a:srgbClr val="575757"/>
                </a:solidFill>
                <a:latin typeface="Arial"/>
                <a:ea typeface="Arial"/>
                <a:cs typeface="Arial"/>
                <a:sym typeface="Arial"/>
              </a:rPr>
              <a:t>other providers cost upward of 165 million dollars each, much of the savings is because</a:t>
            </a:r>
            <a:br>
              <a:rPr lang="en-US" sz="1800">
                <a:solidFill>
                  <a:srgbClr val="575757"/>
                </a:solidFill>
                <a:latin typeface="Arial"/>
                <a:ea typeface="Arial"/>
                <a:cs typeface="Arial"/>
                <a:sym typeface="Arial"/>
              </a:rPr>
            </a:br>
            <a:endParaRPr/>
          </a:p>
          <a:p>
            <a:pPr indent="0" lvl="0" marL="0" marR="0" rtl="0" algn="l">
              <a:lnSpc>
                <a:spcPct val="100000"/>
              </a:lnSpc>
              <a:spcBef>
                <a:spcPts val="1400"/>
              </a:spcBef>
              <a:spcAft>
                <a:spcPts val="0"/>
              </a:spcAft>
              <a:buClr>
                <a:srgbClr val="575757"/>
              </a:buClr>
              <a:buSzPct val="100000"/>
              <a:buFont typeface="Arial"/>
              <a:buNone/>
            </a:pPr>
            <a:r>
              <a:rPr lang="en-US" sz="1800">
                <a:solidFill>
                  <a:srgbClr val="575757"/>
                </a:solidFill>
                <a:latin typeface="Arial"/>
                <a:ea typeface="Arial"/>
                <a:cs typeface="Arial"/>
                <a:sym typeface="Arial"/>
              </a:rPr>
              <a:t>Space X can reuse the first stage. Therefore, if we can determine if the first stage will land,</a:t>
            </a:r>
            <a:br>
              <a:rPr lang="en-US" sz="1800">
                <a:solidFill>
                  <a:srgbClr val="575757"/>
                </a:solidFill>
                <a:latin typeface="Arial"/>
                <a:ea typeface="Arial"/>
                <a:cs typeface="Arial"/>
                <a:sym typeface="Arial"/>
              </a:rPr>
            </a:br>
            <a:endParaRPr/>
          </a:p>
          <a:p>
            <a:pPr indent="-228600" lvl="0" marL="228600" marR="0" rtl="0" algn="l">
              <a:lnSpc>
                <a:spcPct val="100000"/>
              </a:lnSpc>
              <a:spcBef>
                <a:spcPts val="1400"/>
              </a:spcBef>
              <a:spcAft>
                <a:spcPts val="0"/>
              </a:spcAft>
              <a:buClr>
                <a:srgbClr val="575757"/>
              </a:buClr>
              <a:buSzPct val="100000"/>
              <a:buFont typeface="Arial"/>
              <a:buNone/>
            </a:pPr>
            <a:r>
              <a:rPr lang="en-US" sz="1800">
                <a:solidFill>
                  <a:srgbClr val="575757"/>
                </a:solidFill>
                <a:latin typeface="Arial"/>
                <a:ea typeface="Arial"/>
                <a:cs typeface="Arial"/>
                <a:sym typeface="Arial"/>
              </a:rPr>
              <a:t>we can determine the cost of a launch. This information can be used if an alternate company</a:t>
            </a:r>
            <a:br>
              <a:rPr lang="en-US" sz="1800">
                <a:solidFill>
                  <a:srgbClr val="575757"/>
                </a:solidFill>
                <a:latin typeface="Arial"/>
                <a:ea typeface="Arial"/>
                <a:cs typeface="Arial"/>
                <a:sym typeface="Arial"/>
              </a:rPr>
            </a:br>
            <a:endParaRPr/>
          </a:p>
          <a:p>
            <a:pPr indent="-228600" lvl="0" marL="228600" marR="0" rtl="0" algn="l">
              <a:lnSpc>
                <a:spcPct val="100000"/>
              </a:lnSpc>
              <a:spcBef>
                <a:spcPts val="1400"/>
              </a:spcBef>
              <a:spcAft>
                <a:spcPts val="0"/>
              </a:spcAft>
              <a:buClr>
                <a:srgbClr val="575757"/>
              </a:buClr>
              <a:buSzPct val="100000"/>
              <a:buFont typeface="Arial"/>
              <a:buNone/>
            </a:pPr>
            <a:r>
              <a:rPr lang="en-US" sz="1800">
                <a:solidFill>
                  <a:srgbClr val="575757"/>
                </a:solidFill>
                <a:latin typeface="Arial"/>
                <a:ea typeface="Arial"/>
                <a:cs typeface="Arial"/>
                <a:sym typeface="Arial"/>
              </a:rPr>
              <a:t>wants to bid against space X for a rocket launch. This goal of the project is to create a</a:t>
            </a:r>
            <a:br>
              <a:rPr lang="en-US" sz="1800">
                <a:solidFill>
                  <a:srgbClr val="575757"/>
                </a:solidFill>
                <a:latin typeface="Arial"/>
                <a:ea typeface="Arial"/>
                <a:cs typeface="Arial"/>
                <a:sym typeface="Arial"/>
              </a:rPr>
            </a:br>
            <a:endParaRPr/>
          </a:p>
          <a:p>
            <a:pPr indent="-228600" lvl="0" marL="228600" marR="0" rtl="0" algn="l">
              <a:lnSpc>
                <a:spcPct val="100000"/>
              </a:lnSpc>
              <a:spcBef>
                <a:spcPts val="1400"/>
              </a:spcBef>
              <a:spcAft>
                <a:spcPts val="0"/>
              </a:spcAft>
              <a:buClr>
                <a:srgbClr val="575757"/>
              </a:buClr>
              <a:buSzPct val="100000"/>
              <a:buFont typeface="Arial"/>
              <a:buNone/>
            </a:pPr>
            <a:r>
              <a:rPr lang="en-US" sz="1800">
                <a:solidFill>
                  <a:srgbClr val="575757"/>
                </a:solidFill>
                <a:latin typeface="Arial"/>
                <a:ea typeface="Arial"/>
                <a:cs typeface="Arial"/>
                <a:sym typeface="Arial"/>
              </a:rPr>
              <a:t>machine learning pipeline to predict if the first stage will land succesfully.</a:t>
            </a:r>
            <a:endParaRPr sz="1800">
              <a:solidFill>
                <a:srgbClr val="575757"/>
              </a:solidFill>
              <a:latin typeface="Arial"/>
              <a:ea typeface="Arial"/>
              <a:cs typeface="Arial"/>
              <a:sym typeface="Arial"/>
            </a:endParaRPr>
          </a:p>
          <a:p>
            <a:pPr indent="-228600" lvl="0" marL="228600" marR="0" rtl="0" algn="l">
              <a:lnSpc>
                <a:spcPct val="100000"/>
              </a:lnSpc>
              <a:spcBef>
                <a:spcPts val="1400"/>
              </a:spcBef>
              <a:spcAft>
                <a:spcPts val="0"/>
              </a:spcAft>
              <a:buClr>
                <a:srgbClr val="575757"/>
              </a:buClr>
              <a:buSzPct val="100000"/>
              <a:buFont typeface="Arial"/>
              <a:buNone/>
            </a:pPr>
            <a:r>
              <a:t/>
            </a:r>
            <a:endParaRPr sz="1800">
              <a:solidFill>
                <a:srgbClr val="575757"/>
              </a:solidFill>
            </a:endParaRPr>
          </a:p>
          <a:p>
            <a:pPr indent="-186690"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latin typeface="Arial"/>
                <a:ea typeface="Arial"/>
                <a:cs typeface="Arial"/>
                <a:sym typeface="Arial"/>
              </a:rPr>
              <a:t>Problems you want to find answers</a:t>
            </a:r>
            <a:endParaRPr sz="2200">
              <a:solidFill>
                <a:srgbClr val="292929"/>
              </a:solidFill>
              <a:latin typeface="Arial"/>
              <a:ea typeface="Arial"/>
              <a:cs typeface="Arial"/>
              <a:sym typeface="Arial"/>
            </a:endParaRPr>
          </a:p>
          <a:p>
            <a:pPr indent="0" lvl="0" marL="457200" marR="0" rtl="0" algn="l">
              <a:lnSpc>
                <a:spcPct val="100000"/>
              </a:lnSpc>
              <a:spcBef>
                <a:spcPts val="1400"/>
              </a:spcBef>
              <a:spcAft>
                <a:spcPts val="0"/>
              </a:spcAft>
              <a:buNone/>
            </a:pPr>
            <a:r>
              <a:t/>
            </a:r>
            <a:endParaRPr sz="2200">
              <a:solidFill>
                <a:srgbClr val="292929"/>
              </a:solidFill>
            </a:endParaRPr>
          </a:p>
          <a:p>
            <a:pPr indent="-310195" lvl="0" marL="457200" marR="0" rtl="0" algn="l">
              <a:lnSpc>
                <a:spcPct val="100000"/>
              </a:lnSpc>
              <a:spcBef>
                <a:spcPts val="1400"/>
              </a:spcBef>
              <a:spcAft>
                <a:spcPts val="0"/>
              </a:spcAft>
              <a:buClr>
                <a:srgbClr val="575757"/>
              </a:buClr>
              <a:buSzPct val="100000"/>
              <a:buFont typeface="Arial"/>
              <a:buChar char="●"/>
            </a:pPr>
            <a:r>
              <a:rPr lang="en-US" sz="1835">
                <a:solidFill>
                  <a:srgbClr val="575757"/>
                </a:solidFill>
                <a:latin typeface="Arial"/>
                <a:ea typeface="Arial"/>
                <a:cs typeface="Arial"/>
                <a:sym typeface="Arial"/>
              </a:rPr>
              <a:t>What factors determine if the rocket will land successfully?</a:t>
            </a:r>
            <a:br>
              <a:rPr lang="en-US" sz="1835">
                <a:solidFill>
                  <a:srgbClr val="575757"/>
                </a:solidFill>
                <a:latin typeface="Arial"/>
                <a:ea typeface="Arial"/>
                <a:cs typeface="Arial"/>
                <a:sym typeface="Arial"/>
              </a:rPr>
            </a:br>
            <a:endParaRPr sz="1035"/>
          </a:p>
          <a:p>
            <a:pPr indent="-310195" lvl="0" marL="457200" marR="0" rtl="0" algn="l">
              <a:lnSpc>
                <a:spcPct val="100000"/>
              </a:lnSpc>
              <a:spcBef>
                <a:spcPts val="0"/>
              </a:spcBef>
              <a:spcAft>
                <a:spcPts val="0"/>
              </a:spcAft>
              <a:buClr>
                <a:srgbClr val="575757"/>
              </a:buClr>
              <a:buSzPct val="100000"/>
              <a:buFont typeface="Arial"/>
              <a:buChar char="●"/>
            </a:pPr>
            <a:r>
              <a:rPr lang="en-US" sz="1835">
                <a:solidFill>
                  <a:srgbClr val="575757"/>
                </a:solidFill>
                <a:latin typeface="Arial"/>
                <a:ea typeface="Arial"/>
                <a:cs typeface="Arial"/>
                <a:sym typeface="Arial"/>
              </a:rPr>
              <a:t>The interaction amongst various features that determine the success rate of a successful landing.</a:t>
            </a:r>
            <a:br>
              <a:rPr lang="en-US" sz="1835">
                <a:solidFill>
                  <a:srgbClr val="575757"/>
                </a:solidFill>
                <a:latin typeface="Arial"/>
                <a:ea typeface="Arial"/>
                <a:cs typeface="Arial"/>
                <a:sym typeface="Arial"/>
              </a:rPr>
            </a:br>
            <a:endParaRPr sz="1035"/>
          </a:p>
          <a:p>
            <a:pPr indent="-290830" lvl="0" marL="457200" marR="0" rtl="0" algn="l">
              <a:lnSpc>
                <a:spcPct val="100000"/>
              </a:lnSpc>
              <a:spcBef>
                <a:spcPts val="0"/>
              </a:spcBef>
              <a:spcAft>
                <a:spcPts val="0"/>
              </a:spcAft>
              <a:buClr>
                <a:srgbClr val="575757"/>
              </a:buClr>
              <a:buSzPct val="76266"/>
              <a:buFont typeface="Arial"/>
              <a:buChar char="●"/>
            </a:pPr>
            <a:r>
              <a:rPr lang="en-US" sz="1835">
                <a:solidFill>
                  <a:srgbClr val="575757"/>
                </a:solidFill>
                <a:latin typeface="Arial"/>
                <a:ea typeface="Arial"/>
                <a:cs typeface="Arial"/>
                <a:sym typeface="Arial"/>
              </a:rPr>
              <a:t>What operating conditions needs to be in place to ensure a successful landing program</a:t>
            </a:r>
            <a:r>
              <a:rPr lang="en-US" sz="2200">
                <a:solidFill>
                  <a:srgbClr val="575757"/>
                </a:solidFill>
                <a:latin typeface="Arial"/>
                <a:ea typeface="Arial"/>
                <a:cs typeface="Arial"/>
                <a:sym typeface="Arial"/>
              </a:rPr>
              <a: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8" name="Shape 368"/>
        <p:cNvGrpSpPr/>
        <p:nvPr/>
      </p:nvGrpSpPr>
      <p:grpSpPr>
        <a:xfrm>
          <a:off x="0" y="0"/>
          <a:ext cx="0" cy="0"/>
          <a:chOff x="0" y="0"/>
          <a:chExt cx="0" cy="0"/>
        </a:xfrm>
      </p:grpSpPr>
      <p:sp>
        <p:nvSpPr>
          <p:cNvPr id="369" name="Google Shape;369;p5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0" name="Google Shape;370;p54"/>
          <p:cNvSpPr txBox="1"/>
          <p:nvPr>
            <p:ph idx="1" type="body"/>
          </p:nvPr>
        </p:nvSpPr>
        <p:spPr>
          <a:xfrm>
            <a:off x="734027" y="1825625"/>
            <a:ext cx="10551583"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Replace &lt;Dashboard screenshot 2&gt; title with an appropriate title</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the screenshot of the piechart for the launch site with highest launch success ratio</a:t>
            </a:r>
            <a:endParaRPr sz="28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Explain the important elements and findings on the screenshot</a:t>
            </a:r>
            <a:endParaRPr sz="2800">
              <a:solidFill>
                <a:srgbClr val="292929"/>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371" name="Google Shape;371;p5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&lt;Dashboard Screenshot 2&gt;</a:t>
            </a:r>
            <a:endParaRPr/>
          </a:p>
        </p:txBody>
      </p:sp>
      <p:pic>
        <p:nvPicPr>
          <p:cNvPr id="372" name="Google Shape;372;p54"/>
          <p:cNvPicPr preferRelativeResize="0"/>
          <p:nvPr/>
        </p:nvPicPr>
        <p:blipFill>
          <a:blip r:embed="rId4">
            <a:alphaModFix/>
          </a:blip>
          <a:stretch>
            <a:fillRect/>
          </a:stretch>
        </p:blipFill>
        <p:spPr>
          <a:xfrm>
            <a:off x="0" y="0"/>
            <a:ext cx="12192000" cy="6858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6" name="Shape 376"/>
        <p:cNvGrpSpPr/>
        <p:nvPr/>
      </p:nvGrpSpPr>
      <p:grpSpPr>
        <a:xfrm>
          <a:off x="0" y="0"/>
          <a:ext cx="0" cy="0"/>
          <a:chOff x="0" y="0"/>
          <a:chExt cx="0" cy="0"/>
        </a:xfrm>
      </p:grpSpPr>
      <p:sp>
        <p:nvSpPr>
          <p:cNvPr id="377" name="Google Shape;377;p5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8" name="Google Shape;378;p55"/>
          <p:cNvSpPr txBox="1"/>
          <p:nvPr>
            <p:ph idx="1" type="body"/>
          </p:nvPr>
        </p:nvSpPr>
        <p:spPr>
          <a:xfrm>
            <a:off x="770011" y="1825625"/>
            <a:ext cx="10414662"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Replace &lt;Dashboard screenshot 3&gt; title with an appropriate title</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screenshots of Payload vs. Launch Outcome scatter plot for all sites, with different payload selected in the range slider</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Explain the important elements and findings on the screenshot, such as which payload range or booster version have the largest success rate, etc.</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379" name="Google Shape;379;p5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&lt;Dashboard Screenshot 3&gt;</a:t>
            </a:r>
            <a:endParaRPr/>
          </a:p>
        </p:txBody>
      </p:sp>
      <p:pic>
        <p:nvPicPr>
          <p:cNvPr id="380" name="Google Shape;380;p55"/>
          <p:cNvPicPr preferRelativeResize="0"/>
          <p:nvPr/>
        </p:nvPicPr>
        <p:blipFill>
          <a:blip r:embed="rId4">
            <a:alphaModFix/>
          </a:blip>
          <a:stretch>
            <a:fillRect/>
          </a:stretch>
        </p:blipFill>
        <p:spPr>
          <a:xfrm>
            <a:off x="0" y="0"/>
            <a:ext cx="12192000" cy="68580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4" name="Shape 384"/>
        <p:cNvGrpSpPr/>
        <p:nvPr/>
      </p:nvGrpSpPr>
      <p:grpSpPr>
        <a:xfrm>
          <a:off x="0" y="0"/>
          <a:ext cx="0" cy="0"/>
          <a:chOff x="0" y="0"/>
          <a:chExt cx="0" cy="0"/>
        </a:xfrm>
      </p:grpSpPr>
      <p:sp>
        <p:nvSpPr>
          <p:cNvPr id="385" name="Google Shape;385;p56"/>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5</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9" name="Shape 389"/>
        <p:cNvGrpSpPr/>
        <p:nvPr/>
      </p:nvGrpSpPr>
      <p:grpSpPr>
        <a:xfrm>
          <a:off x="0" y="0"/>
          <a:ext cx="0" cy="0"/>
          <a:chOff x="0" y="0"/>
          <a:chExt cx="0" cy="0"/>
        </a:xfrm>
      </p:grpSpPr>
      <p:sp>
        <p:nvSpPr>
          <p:cNvPr id="390" name="Google Shape;390;p5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1" name="Google Shape;391;p57"/>
          <p:cNvSpPr txBox="1"/>
          <p:nvPr>
            <p:ph idx="1" type="body"/>
          </p:nvPr>
        </p:nvSpPr>
        <p:spPr>
          <a:xfrm>
            <a:off x="770010" y="2082114"/>
            <a:ext cx="5325989"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Visualize the built model accuracy for all built classification models, in a bar chart</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Find which model has the highest classification accuracy</a:t>
            </a:r>
            <a:endParaRPr/>
          </a:p>
        </p:txBody>
      </p:sp>
      <p:sp>
        <p:nvSpPr>
          <p:cNvPr id="392" name="Google Shape;392;p5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Classification Accuracy</a:t>
            </a:r>
            <a:endParaRPr sz="4000">
              <a:solidFill>
                <a:srgbClr val="0B49CB"/>
              </a:solidFill>
              <a:latin typeface="IBM Plex Mono SemiBold"/>
              <a:ea typeface="IBM Plex Mono SemiBold"/>
              <a:cs typeface="IBM Plex Mono SemiBold"/>
              <a:sym typeface="IBM Plex Mono SemiBold"/>
            </a:endParaRPr>
          </a:p>
        </p:txBody>
      </p:sp>
      <p:pic>
        <p:nvPicPr>
          <p:cNvPr id="393" name="Google Shape;393;p57"/>
          <p:cNvPicPr preferRelativeResize="0"/>
          <p:nvPr/>
        </p:nvPicPr>
        <p:blipFill>
          <a:blip r:embed="rId4">
            <a:alphaModFix/>
          </a:blip>
          <a:stretch>
            <a:fillRect/>
          </a:stretch>
        </p:blipFill>
        <p:spPr>
          <a:xfrm>
            <a:off x="-35724" y="-78400"/>
            <a:ext cx="12345025" cy="68580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7" name="Shape 397"/>
        <p:cNvGrpSpPr/>
        <p:nvPr/>
      </p:nvGrpSpPr>
      <p:grpSpPr>
        <a:xfrm>
          <a:off x="0" y="0"/>
          <a:ext cx="0" cy="0"/>
          <a:chOff x="0" y="0"/>
          <a:chExt cx="0" cy="0"/>
        </a:xfrm>
      </p:grpSpPr>
      <p:sp>
        <p:nvSpPr>
          <p:cNvPr id="398" name="Google Shape;398;p5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9" name="Google Shape;399;p58"/>
          <p:cNvSpPr txBox="1"/>
          <p:nvPr>
            <p:ph idx="1" type="body"/>
          </p:nvPr>
        </p:nvSpPr>
        <p:spPr>
          <a:xfrm>
            <a:off x="770011" y="2057400"/>
            <a:ext cx="9477960"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the confusion matrix of the best performing model with an explanation </a:t>
            </a:r>
            <a:endParaRPr/>
          </a:p>
        </p:txBody>
      </p:sp>
      <p:sp>
        <p:nvSpPr>
          <p:cNvPr id="400" name="Google Shape;400;p5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pic>
        <p:nvPicPr>
          <p:cNvPr id="401" name="Google Shape;401;p58"/>
          <p:cNvPicPr preferRelativeResize="0"/>
          <p:nvPr/>
        </p:nvPicPr>
        <p:blipFill>
          <a:blip r:embed="rId4">
            <a:alphaModFix/>
          </a:blip>
          <a:stretch>
            <a:fillRect/>
          </a:stretch>
        </p:blipFill>
        <p:spPr>
          <a:xfrm>
            <a:off x="0" y="0"/>
            <a:ext cx="12192000" cy="68580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5" name="Shape 405"/>
        <p:cNvGrpSpPr/>
        <p:nvPr/>
      </p:nvGrpSpPr>
      <p:grpSpPr>
        <a:xfrm>
          <a:off x="0" y="0"/>
          <a:ext cx="0" cy="0"/>
          <a:chOff x="0" y="0"/>
          <a:chExt cx="0" cy="0"/>
        </a:xfrm>
      </p:grpSpPr>
      <p:sp>
        <p:nvSpPr>
          <p:cNvPr id="406" name="Google Shape;406;p5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7" name="Google Shape;407;p59"/>
          <p:cNvSpPr txBox="1"/>
          <p:nvPr>
            <p:ph idx="1" type="body"/>
          </p:nvPr>
        </p:nvSpPr>
        <p:spPr>
          <a:xfrm>
            <a:off x="770011" y="1875054"/>
            <a:ext cx="5903913"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Point 1</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Point 2</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Point 3</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Point 4</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t>
            </a:r>
            <a:endParaRPr/>
          </a:p>
        </p:txBody>
      </p:sp>
      <p:sp>
        <p:nvSpPr>
          <p:cNvPr id="408" name="Google Shape;408;p5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pic>
        <p:nvPicPr>
          <p:cNvPr id="409" name="Google Shape;409;p59"/>
          <p:cNvPicPr preferRelativeResize="0"/>
          <p:nvPr/>
        </p:nvPicPr>
        <p:blipFill>
          <a:blip r:embed="rId4">
            <a:alphaModFix/>
          </a:blip>
          <a:stretch>
            <a:fillRect/>
          </a:stretch>
        </p:blipFill>
        <p:spPr>
          <a:xfrm>
            <a:off x="0" y="0"/>
            <a:ext cx="12192000" cy="667377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4" name="Shape 414"/>
        <p:cNvGrpSpPr/>
        <p:nvPr/>
      </p:nvGrpSpPr>
      <p:grpSpPr>
        <a:xfrm>
          <a:off x="0" y="0"/>
          <a:ext cx="0" cy="0"/>
          <a:chOff x="0" y="0"/>
          <a:chExt cx="0" cy="0"/>
        </a:xfrm>
      </p:grpSpPr>
      <p:sp>
        <p:nvSpPr>
          <p:cNvPr id="415" name="Google Shape;415;p6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6" name="Google Shape;416;p60"/>
          <p:cNvSpPr txBox="1"/>
          <p:nvPr>
            <p:ph idx="1" type="body"/>
          </p:nvPr>
        </p:nvSpPr>
        <p:spPr>
          <a:xfrm>
            <a:off x="770011" y="1859522"/>
            <a:ext cx="10515600"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Include any relevant assets like Python code snippets, SQL queries, charts, Notebook outputs, or data sets that you may have created during this project</a:t>
            </a:r>
            <a:endParaRPr/>
          </a:p>
        </p:txBody>
      </p:sp>
      <p:sp>
        <p:nvSpPr>
          <p:cNvPr id="417" name="Google Shape;417;p6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Appendix</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1" name="Shape 421"/>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4" name="Shape 114"/>
        <p:cNvGrpSpPr/>
        <p:nvPr/>
      </p:nvGrpSpPr>
      <p:grpSpPr>
        <a:xfrm>
          <a:off x="0" y="0"/>
          <a:ext cx="0" cy="0"/>
          <a:chOff x="0" y="0"/>
          <a:chExt cx="0" cy="0"/>
        </a:xfrm>
      </p:grpSpPr>
      <p:sp>
        <p:nvSpPr>
          <p:cNvPr id="115" name="Google Shape;115;p19"/>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6" name="Google Shape;116;p19"/>
          <p:cNvSpPr txBox="1"/>
          <p:nvPr/>
        </p:nvSpPr>
        <p:spPr>
          <a:xfrm>
            <a:off x="765313" y="2812774"/>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1" name="Shape 121"/>
        <p:cNvGrpSpPr/>
        <p:nvPr/>
      </p:nvGrpSpPr>
      <p:grpSpPr>
        <a:xfrm>
          <a:off x="0" y="0"/>
          <a:ext cx="0" cy="0"/>
          <a:chOff x="0" y="0"/>
          <a:chExt cx="0" cy="0"/>
        </a:xfrm>
      </p:grpSpPr>
      <p:sp>
        <p:nvSpPr>
          <p:cNvPr id="122" name="Google Shape;122;p2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3" name="Google Shape;123;p20"/>
          <p:cNvSpPr txBox="1"/>
          <p:nvPr/>
        </p:nvSpPr>
        <p:spPr>
          <a:xfrm>
            <a:off x="770011" y="1580808"/>
            <a:ext cx="10104817" cy="5211877"/>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20000"/>
              </a:lnSpc>
              <a:spcBef>
                <a:spcPts val="0"/>
              </a:spcBef>
              <a:spcAft>
                <a:spcPts val="0"/>
              </a:spcAft>
              <a:buClr>
                <a:srgbClr val="0B49CB"/>
              </a:buClr>
              <a:buSzPct val="100000"/>
              <a:buFont typeface="Arial"/>
              <a:buNone/>
            </a:pPr>
            <a:r>
              <a:rPr lang="en-US" sz="8800">
                <a:solidFill>
                  <a:srgbClr val="0B49CB"/>
                </a:solidFill>
                <a:latin typeface="Arial"/>
                <a:ea typeface="Arial"/>
                <a:cs typeface="Arial"/>
                <a:sym typeface="Arial"/>
              </a:rPr>
              <a:t>Executive Summary</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Data collection methodology:</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7600" u="none" cap="none" strike="noStrike">
                <a:solidFill>
                  <a:srgbClr val="757070"/>
                </a:solidFill>
                <a:latin typeface="Arial"/>
                <a:ea typeface="Arial"/>
                <a:cs typeface="Arial"/>
                <a:sym typeface="Arial"/>
              </a:rPr>
              <a:t>Describe how data was collected </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data wrangling</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7600" u="none" cap="none" strike="noStrike">
                <a:solidFill>
                  <a:srgbClr val="757070"/>
                </a:solidFill>
                <a:latin typeface="Arial"/>
                <a:ea typeface="Arial"/>
                <a:cs typeface="Arial"/>
                <a:sym typeface="Arial"/>
              </a:rPr>
              <a:t>Describe how data was processed</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exploratory data analysis (EDA) using visualization and SQL</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interactive visual analytics using Folium and Plotly Dash</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predictive analysis using classification models</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7600" u="none" cap="none" strike="noStrike">
                <a:solidFill>
                  <a:srgbClr val="757070"/>
                </a:solidFill>
                <a:latin typeface="Arial"/>
                <a:ea typeface="Arial"/>
                <a:cs typeface="Arial"/>
                <a:sym typeface="Arial"/>
              </a:rPr>
              <a:t>How to build, tune, evaluate classification models</a:t>
            </a:r>
            <a:endParaRPr/>
          </a:p>
          <a:p>
            <a:pPr indent="-88900" lvl="0" marL="228600" marR="0" rtl="0" algn="l">
              <a:lnSpc>
                <a:spcPct val="120000"/>
              </a:lnSpc>
              <a:spcBef>
                <a:spcPts val="1400"/>
              </a:spcBef>
              <a:spcAft>
                <a:spcPts val="0"/>
              </a:spcAft>
              <a:buClr>
                <a:srgbClr val="0070C0"/>
              </a:buClr>
              <a:buSzPct val="100000"/>
              <a:buFont typeface="Arial"/>
              <a:buNone/>
            </a:pPr>
            <a:r>
              <a:t/>
            </a:r>
            <a:endParaRPr sz="88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24" name="Google Shape;124;p2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8" name="Shape 128"/>
        <p:cNvGrpSpPr/>
        <p:nvPr/>
      </p:nvGrpSpPr>
      <p:grpSpPr>
        <a:xfrm>
          <a:off x="0" y="0"/>
          <a:ext cx="0" cy="0"/>
          <a:chOff x="0" y="0"/>
          <a:chExt cx="0" cy="0"/>
        </a:xfrm>
      </p:grpSpPr>
      <p:sp>
        <p:nvSpPr>
          <p:cNvPr id="129" name="Google Shape;129;p2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0" name="Google Shape;130;p21"/>
          <p:cNvSpPr txBox="1"/>
          <p:nvPr>
            <p:ph idx="1" type="body"/>
          </p:nvPr>
        </p:nvSpPr>
        <p:spPr>
          <a:xfrm>
            <a:off x="770011" y="1825625"/>
            <a:ext cx="10515600" cy="4351338"/>
          </a:xfrm>
          <a:prstGeom prst="rect">
            <a:avLst/>
          </a:prstGeom>
          <a:noFill/>
          <a:ln>
            <a:noFill/>
          </a:ln>
        </p:spPr>
        <p:txBody>
          <a:bodyPr anchorCtr="0" anchor="t" bIns="45700" lIns="91425" spcFirstLastPara="1" rIns="91425" wrap="square" tIns="45700">
            <a:noAutofit/>
          </a:bodyPr>
          <a:lstStyle/>
          <a:p>
            <a:pPr indent="0" lvl="0" marL="0" rtl="0" algn="l">
              <a:spcBef>
                <a:spcPts val="1400"/>
              </a:spcBef>
              <a:spcAft>
                <a:spcPts val="0"/>
              </a:spcAft>
              <a:buClr>
                <a:schemeClr val="dk1"/>
              </a:buClr>
              <a:buSzPts val="1100"/>
              <a:buFont typeface="Arial"/>
              <a:buNone/>
            </a:pPr>
            <a:r>
              <a:rPr lang="en-US"/>
              <a:t>The data was collected using various methods</a:t>
            </a:r>
            <a:endParaRPr/>
          </a:p>
          <a:p>
            <a:pPr indent="0" lvl="0" marL="0" rtl="0" algn="l">
              <a:spcBef>
                <a:spcPts val="1400"/>
              </a:spcBef>
              <a:spcAft>
                <a:spcPts val="0"/>
              </a:spcAft>
              <a:buClr>
                <a:schemeClr val="dk1"/>
              </a:buClr>
              <a:buSzPts val="1100"/>
              <a:buFont typeface="Arial"/>
              <a:buNone/>
            </a:pPr>
            <a:r>
              <a:rPr lang="en-US"/>
              <a:t>- Data collection was done using get request to the SpaceX API.</a:t>
            </a:r>
            <a:endParaRPr/>
          </a:p>
          <a:p>
            <a:pPr indent="0" lvl="0" marL="0" rtl="0" algn="l">
              <a:spcBef>
                <a:spcPts val="1400"/>
              </a:spcBef>
              <a:spcAft>
                <a:spcPts val="0"/>
              </a:spcAft>
              <a:buClr>
                <a:schemeClr val="dk1"/>
              </a:buClr>
              <a:buSzPts val="1100"/>
              <a:buFont typeface="Arial"/>
              <a:buNone/>
            </a:pPr>
            <a:r>
              <a:rPr lang="en-US"/>
              <a:t>- Next, we decoded the response content as a Json using .json() function call and turn it</a:t>
            </a:r>
            <a:endParaRPr/>
          </a:p>
          <a:p>
            <a:pPr indent="0" lvl="0" marL="0" rtl="0" algn="l">
              <a:spcBef>
                <a:spcPts val="1400"/>
              </a:spcBef>
              <a:spcAft>
                <a:spcPts val="0"/>
              </a:spcAft>
              <a:buClr>
                <a:schemeClr val="dk1"/>
              </a:buClr>
              <a:buSzPts val="1100"/>
              <a:buFont typeface="Arial"/>
              <a:buNone/>
            </a:pPr>
            <a:r>
              <a:rPr lang="en-US"/>
              <a:t>into a pandas dataframe using .json_normalize().</a:t>
            </a:r>
            <a:endParaRPr/>
          </a:p>
          <a:p>
            <a:pPr indent="0" lvl="0" marL="0" rtl="0" algn="l">
              <a:spcBef>
                <a:spcPts val="1400"/>
              </a:spcBef>
              <a:spcAft>
                <a:spcPts val="0"/>
              </a:spcAft>
              <a:buClr>
                <a:schemeClr val="dk1"/>
              </a:buClr>
              <a:buSzPts val="1100"/>
              <a:buFont typeface="Arial"/>
              <a:buNone/>
            </a:pPr>
            <a:r>
              <a:rPr lang="en-US"/>
              <a:t>- We then cleaned the data, checked for missing values and fill in missing values where</a:t>
            </a:r>
            <a:endParaRPr/>
          </a:p>
          <a:p>
            <a:pPr indent="0" lvl="0" marL="0" rtl="0" algn="l">
              <a:spcBef>
                <a:spcPts val="1400"/>
              </a:spcBef>
              <a:spcAft>
                <a:spcPts val="0"/>
              </a:spcAft>
              <a:buClr>
                <a:schemeClr val="dk1"/>
              </a:buClr>
              <a:buSzPts val="1100"/>
              <a:buFont typeface="Arial"/>
              <a:buNone/>
            </a:pPr>
            <a:r>
              <a:rPr lang="en-US"/>
              <a:t>necessary.</a:t>
            </a:r>
            <a:endParaRPr/>
          </a:p>
          <a:p>
            <a:pPr indent="0" lvl="0" marL="0" rtl="0" algn="l">
              <a:spcBef>
                <a:spcPts val="1400"/>
              </a:spcBef>
              <a:spcAft>
                <a:spcPts val="0"/>
              </a:spcAft>
              <a:buClr>
                <a:schemeClr val="dk1"/>
              </a:buClr>
              <a:buSzPts val="1100"/>
              <a:buFont typeface="Arial"/>
              <a:buNone/>
            </a:pPr>
            <a:r>
              <a:rPr lang="en-US"/>
              <a:t>- In addition, we performed web scraping from Wikipedia for Falcon 9 launch records with</a:t>
            </a:r>
            <a:endParaRPr/>
          </a:p>
          <a:p>
            <a:pPr indent="0" lvl="0" marL="0" rtl="0" algn="l">
              <a:spcBef>
                <a:spcPts val="1400"/>
              </a:spcBef>
              <a:spcAft>
                <a:spcPts val="0"/>
              </a:spcAft>
              <a:buClr>
                <a:schemeClr val="dk1"/>
              </a:buClr>
              <a:buSzPts val="1100"/>
              <a:buFont typeface="Arial"/>
              <a:buNone/>
            </a:pPr>
            <a:r>
              <a:rPr lang="en-US"/>
              <a:t>BeautifulSoup.</a:t>
            </a:r>
            <a:endParaRPr/>
          </a:p>
          <a:p>
            <a:pPr indent="0" lvl="0" marL="0" rtl="0" algn="l">
              <a:spcBef>
                <a:spcPts val="1400"/>
              </a:spcBef>
              <a:spcAft>
                <a:spcPts val="0"/>
              </a:spcAft>
              <a:buClr>
                <a:schemeClr val="dk1"/>
              </a:buClr>
              <a:buSzPts val="1100"/>
              <a:buFont typeface="Arial"/>
              <a:buNone/>
            </a:pPr>
            <a:r>
              <a:rPr lang="en-US"/>
              <a:t>- The objective was to extract the launch records as HTML table, parse the table and</a:t>
            </a:r>
            <a:endParaRPr/>
          </a:p>
          <a:p>
            <a:pPr indent="0" lvl="0" marL="0" rtl="0" algn="l">
              <a:spcBef>
                <a:spcPts val="1400"/>
              </a:spcBef>
              <a:spcAft>
                <a:spcPts val="0"/>
              </a:spcAft>
              <a:buClr>
                <a:schemeClr val="dk1"/>
              </a:buClr>
              <a:buSzPts val="1100"/>
              <a:buFont typeface="Arial"/>
              <a:buNone/>
            </a:pPr>
            <a:r>
              <a:rPr lang="en-US"/>
              <a:t>convert it to a pandas dataframe for future analysis.</a:t>
            </a:r>
            <a:endParaRPr/>
          </a:p>
          <a:p>
            <a:pPr indent="0" lvl="0" marL="0" marR="0" rtl="0" algn="l">
              <a:lnSpc>
                <a:spcPct val="100000"/>
              </a:lnSpc>
              <a:spcBef>
                <a:spcPts val="1400"/>
              </a:spcBef>
              <a:spcAft>
                <a:spcPts val="0"/>
              </a:spcAft>
              <a:buNone/>
            </a:pPr>
            <a:r>
              <a:t/>
            </a:r>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131" name="Google Shape;131;p2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 name="Shape 135"/>
        <p:cNvGrpSpPr/>
        <p:nvPr/>
      </p:nvGrpSpPr>
      <p:grpSpPr>
        <a:xfrm>
          <a:off x="0" y="0"/>
          <a:ext cx="0" cy="0"/>
          <a:chOff x="0" y="0"/>
          <a:chExt cx="0" cy="0"/>
        </a:xfrm>
      </p:grpSpPr>
      <p:sp>
        <p:nvSpPr>
          <p:cNvPr id="136" name="Google Shape;136;p2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7" name="Google Shape;137;p22"/>
          <p:cNvSpPr txBox="1"/>
          <p:nvPr>
            <p:ph idx="1" type="body"/>
          </p:nvPr>
        </p:nvSpPr>
        <p:spPr>
          <a:xfrm>
            <a:off x="5910250" y="1569350"/>
            <a:ext cx="5375400" cy="4712400"/>
          </a:xfrm>
          <a:prstGeom prst="rect">
            <a:avLst/>
          </a:prstGeom>
          <a:noFill/>
          <a:ln cap="flat" cmpd="sng" w="9525">
            <a:solidFill>
              <a:srgbClr val="0B49CB"/>
            </a:solidFill>
            <a:prstDash val="dash"/>
            <a:round/>
            <a:headEnd len="sm" w="sm" type="none"/>
            <a:tailEnd len="sm" w="sm" type="none"/>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200"/>
              <a:buFont typeface="Arial"/>
              <a:buNone/>
            </a:pPr>
            <a:r>
              <a:t/>
            </a:r>
            <a:endParaRPr b="0" i="0" sz="2200" u="none" cap="none" strike="noStrike">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b="0" i="0" sz="2200" u="none" cap="none" strike="noStrike">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b="0" i="0" sz="2200" u="none" cap="none" strike="noStrike">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b="0" i="0" sz="2200" u="none" cap="none" strike="noStrike">
              <a:solidFill>
                <a:srgbClr val="1C7DDB"/>
              </a:solidFill>
              <a:latin typeface="Arial"/>
              <a:ea typeface="Arial"/>
              <a:cs typeface="Arial"/>
              <a:sym typeface="Arial"/>
            </a:endParaRPr>
          </a:p>
          <a:p>
            <a:pPr indent="0" lvl="0" marL="0" marR="0" rtl="0" algn="l">
              <a:lnSpc>
                <a:spcPct val="90000"/>
              </a:lnSpc>
              <a:spcBef>
                <a:spcPts val="1000"/>
              </a:spcBef>
              <a:spcAft>
                <a:spcPts val="0"/>
              </a:spcAft>
              <a:buClr>
                <a:srgbClr val="1C7DDB"/>
              </a:buClr>
              <a:buSzPts val="2200"/>
              <a:buFont typeface="Arial"/>
              <a:buNone/>
            </a:pPr>
            <a:r>
              <a:rPr b="0" i="0" lang="en-US" sz="2200" u="none" cap="none" strike="noStrike">
                <a:solidFill>
                  <a:srgbClr val="1C7DDB"/>
                </a:solidFill>
                <a:latin typeface="Arial"/>
                <a:ea typeface="Arial"/>
                <a:cs typeface="Arial"/>
                <a:sym typeface="Arial"/>
              </a:rPr>
              <a:t>Place your flowchart of SpaceX API calls here</a:t>
            </a:r>
            <a:endParaRPr b="0" i="0" sz="2800" u="none" cap="none" strike="noStrike">
              <a:solidFill>
                <a:schemeClr val="dk1"/>
              </a:solidFill>
              <a:latin typeface="Calibri"/>
              <a:ea typeface="Calibri"/>
              <a:cs typeface="Calibri"/>
              <a:sym typeface="Calibri"/>
            </a:endParaRPr>
          </a:p>
        </p:txBody>
      </p:sp>
      <p:sp>
        <p:nvSpPr>
          <p:cNvPr id="138" name="Google Shape;138;p22"/>
          <p:cNvSpPr txBox="1"/>
          <p:nvPr>
            <p:ph idx="2" type="body"/>
          </p:nvPr>
        </p:nvSpPr>
        <p:spPr>
          <a:xfrm>
            <a:off x="820738" y="1800225"/>
            <a:ext cx="4640400" cy="4225800"/>
          </a:xfrm>
          <a:prstGeom prst="rect">
            <a:avLst/>
          </a:prstGeom>
          <a:noFill/>
          <a:ln>
            <a:noFill/>
          </a:ln>
        </p:spPr>
        <p:txBody>
          <a:bodyPr anchorCtr="0" anchor="t" bIns="45700" lIns="91425" spcFirstLastPara="1" rIns="91425" wrap="square" tIns="45700">
            <a:normAutofit fontScale="92500" lnSpcReduction="20000"/>
          </a:bodyPr>
          <a:lstStyle/>
          <a:p>
            <a:pPr indent="-357822" lvl="0" marL="457200" rtl="0" algn="l">
              <a:lnSpc>
                <a:spcPct val="115000"/>
              </a:lnSpc>
              <a:spcBef>
                <a:spcPts val="0"/>
              </a:spcBef>
              <a:spcAft>
                <a:spcPts val="0"/>
              </a:spcAft>
              <a:buClr>
                <a:srgbClr val="292929"/>
              </a:buClr>
              <a:buSzPct val="100000"/>
              <a:buChar char="●"/>
            </a:pPr>
            <a:r>
              <a:rPr lang="en-US" sz="2200">
                <a:solidFill>
                  <a:srgbClr val="292929"/>
                </a:solidFill>
              </a:rPr>
              <a:t>We used the get request to the </a:t>
            </a:r>
            <a:endParaRPr sz="2200">
              <a:solidFill>
                <a:srgbClr val="292929"/>
              </a:solidFill>
            </a:endParaRPr>
          </a:p>
          <a:p>
            <a:pPr indent="0" lvl="0" marL="0" rtl="0" algn="l">
              <a:lnSpc>
                <a:spcPct val="115000"/>
              </a:lnSpc>
              <a:spcBef>
                <a:spcPts val="0"/>
              </a:spcBef>
              <a:spcAft>
                <a:spcPts val="0"/>
              </a:spcAft>
              <a:buNone/>
            </a:pPr>
            <a:r>
              <a:rPr lang="en-US" sz="2200">
                <a:solidFill>
                  <a:srgbClr val="292929"/>
                </a:solidFill>
              </a:rPr>
              <a:t>SpaceX API to collect data, clean </a:t>
            </a:r>
            <a:endParaRPr sz="2200">
              <a:solidFill>
                <a:srgbClr val="292929"/>
              </a:solidFill>
            </a:endParaRPr>
          </a:p>
          <a:p>
            <a:pPr indent="0" lvl="0" marL="0" rtl="0" algn="l">
              <a:lnSpc>
                <a:spcPct val="115000"/>
              </a:lnSpc>
              <a:spcBef>
                <a:spcPts val="0"/>
              </a:spcBef>
              <a:spcAft>
                <a:spcPts val="0"/>
              </a:spcAft>
              <a:buNone/>
            </a:pPr>
            <a:r>
              <a:rPr lang="en-US" sz="2200">
                <a:solidFill>
                  <a:srgbClr val="292929"/>
                </a:solidFill>
              </a:rPr>
              <a:t>the requested data and did some </a:t>
            </a:r>
            <a:endParaRPr sz="2200">
              <a:solidFill>
                <a:srgbClr val="292929"/>
              </a:solidFill>
            </a:endParaRPr>
          </a:p>
          <a:p>
            <a:pPr indent="0" lvl="0" marL="0" rtl="0" algn="l">
              <a:lnSpc>
                <a:spcPct val="115000"/>
              </a:lnSpc>
              <a:spcBef>
                <a:spcPts val="0"/>
              </a:spcBef>
              <a:spcAft>
                <a:spcPts val="0"/>
              </a:spcAft>
              <a:buNone/>
            </a:pPr>
            <a:r>
              <a:rPr lang="en-US" sz="2200">
                <a:solidFill>
                  <a:srgbClr val="292929"/>
                </a:solidFill>
              </a:rPr>
              <a:t>basic data wrangling and </a:t>
            </a:r>
            <a:endParaRPr sz="2200">
              <a:solidFill>
                <a:srgbClr val="292929"/>
              </a:solidFill>
            </a:endParaRPr>
          </a:p>
          <a:p>
            <a:pPr indent="0" lvl="0" marL="0" rtl="0" algn="l">
              <a:lnSpc>
                <a:spcPct val="115000"/>
              </a:lnSpc>
              <a:spcBef>
                <a:spcPts val="0"/>
              </a:spcBef>
              <a:spcAft>
                <a:spcPts val="0"/>
              </a:spcAft>
              <a:buNone/>
            </a:pPr>
            <a:r>
              <a:rPr lang="en-US" sz="2200">
                <a:solidFill>
                  <a:srgbClr val="292929"/>
                </a:solidFill>
              </a:rPr>
              <a:t>formatting.</a:t>
            </a:r>
            <a:endParaRPr sz="2200">
              <a:solidFill>
                <a:srgbClr val="292929"/>
              </a:solidFill>
            </a:endParaRPr>
          </a:p>
          <a:p>
            <a:pPr indent="0" lvl="0" marL="0" marR="0" rtl="0" algn="l">
              <a:lnSpc>
                <a:spcPct val="100000"/>
              </a:lnSpc>
              <a:spcBef>
                <a:spcPts val="0"/>
              </a:spcBef>
              <a:spcAft>
                <a:spcPts val="0"/>
              </a:spcAft>
              <a:buNone/>
            </a:pPr>
            <a:r>
              <a:t/>
            </a:r>
            <a:endParaRPr sz="2200">
              <a:solidFill>
                <a:srgbClr val="292929"/>
              </a:solidFill>
            </a:endParaRPr>
          </a:p>
          <a:p>
            <a:pPr indent="-357822" lvl="0" marL="457200" marR="0" rtl="0" algn="l">
              <a:lnSpc>
                <a:spcPct val="100000"/>
              </a:lnSpc>
              <a:spcBef>
                <a:spcPts val="1400"/>
              </a:spcBef>
              <a:spcAft>
                <a:spcPts val="0"/>
              </a:spcAft>
              <a:buClr>
                <a:srgbClr val="292929"/>
              </a:buClr>
              <a:buSzPct val="100000"/>
              <a:buChar char="●"/>
            </a:pPr>
            <a:r>
              <a:rPr lang="en-US" sz="2200">
                <a:solidFill>
                  <a:srgbClr val="292929"/>
                </a:solidFill>
              </a:rPr>
              <a:t>The link to the notebook is </a:t>
            </a:r>
            <a:endParaRPr sz="2200">
              <a:solidFill>
                <a:srgbClr val="292929"/>
              </a:solidFill>
            </a:endParaRPr>
          </a:p>
          <a:p>
            <a:pPr indent="0" lvl="0" marL="0" marR="0" rtl="0" algn="l">
              <a:lnSpc>
                <a:spcPct val="100000"/>
              </a:lnSpc>
              <a:spcBef>
                <a:spcPts val="1400"/>
              </a:spcBef>
              <a:spcAft>
                <a:spcPts val="0"/>
              </a:spcAft>
              <a:buNone/>
            </a:pPr>
            <a:r>
              <a:rPr lang="en-US" sz="2200" u="sng">
                <a:solidFill>
                  <a:schemeClr val="hlink"/>
                </a:solidFill>
                <a:hlinkClick r:id="rId4"/>
              </a:rPr>
              <a:t>https://github.com/Dchisa/space-notebook/blob/ed8462ae2bf2d85a065b202fcc5262ba0196d390/space%20lab%20my%20book.ipynb</a:t>
            </a:r>
            <a:endParaRPr sz="2200">
              <a:solidFill>
                <a:srgbClr val="292929"/>
              </a:solidFill>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p:txBody>
      </p:sp>
      <p:sp>
        <p:nvSpPr>
          <p:cNvPr id="139" name="Google Shape;139;p2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pic>
        <p:nvPicPr>
          <p:cNvPr id="140" name="Google Shape;140;p22"/>
          <p:cNvPicPr preferRelativeResize="0"/>
          <p:nvPr/>
        </p:nvPicPr>
        <p:blipFill rotWithShape="1">
          <a:blip r:embed="rId5">
            <a:alphaModFix/>
          </a:blip>
          <a:srcRect b="10259" l="52882" r="5611" t="19372"/>
          <a:stretch/>
        </p:blipFill>
        <p:spPr>
          <a:xfrm>
            <a:off x="5910250" y="1494625"/>
            <a:ext cx="5461000" cy="487874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4" name="Shape 144"/>
        <p:cNvGrpSpPr/>
        <p:nvPr/>
      </p:nvGrpSpPr>
      <p:grpSpPr>
        <a:xfrm>
          <a:off x="0" y="0"/>
          <a:ext cx="0" cy="0"/>
          <a:chOff x="0" y="0"/>
          <a:chExt cx="0" cy="0"/>
        </a:xfrm>
      </p:grpSpPr>
      <p:sp>
        <p:nvSpPr>
          <p:cNvPr id="145" name="Google Shape;145;p23"/>
          <p:cNvSpPr txBox="1"/>
          <p:nvPr>
            <p:ph idx="12" type="sldNum"/>
          </p:nvPr>
        </p:nvSpPr>
        <p:spPr>
          <a:xfrm>
            <a:off x="8542397" y="58238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6" name="Google Shape;146;p23"/>
          <p:cNvSpPr txBox="1"/>
          <p:nvPr>
            <p:ph idx="1" type="body"/>
          </p:nvPr>
        </p:nvSpPr>
        <p:spPr>
          <a:xfrm>
            <a:off x="922411" y="1792288"/>
            <a:ext cx="3932238" cy="3811587"/>
          </a:xfrm>
          <a:prstGeom prst="rect">
            <a:avLst/>
          </a:prstGeom>
          <a:noFill/>
          <a:ln>
            <a:noFill/>
          </a:ln>
        </p:spPr>
        <p:txBody>
          <a:bodyPr anchorCtr="0" anchor="t" bIns="45700" lIns="91425" spcFirstLastPara="1" rIns="91425" wrap="square" tIns="45700">
            <a:noAutofit/>
          </a:bodyPr>
          <a:lstStyle/>
          <a:p>
            <a:pPr indent="-317500" lvl="0" marL="457200" rtl="0" algn="l">
              <a:spcBef>
                <a:spcPts val="1400"/>
              </a:spcBef>
              <a:spcAft>
                <a:spcPts val="0"/>
              </a:spcAft>
              <a:buSzPts val="1400"/>
              <a:buChar char="●"/>
            </a:pPr>
            <a:r>
              <a:rPr lang="en-US"/>
              <a:t>We applied web </a:t>
            </a:r>
            <a:r>
              <a:rPr lang="en-US"/>
              <a:t>scraping</a:t>
            </a:r>
            <a:r>
              <a:rPr lang="en-US"/>
              <a:t> to </a:t>
            </a:r>
            <a:endParaRPr/>
          </a:p>
          <a:p>
            <a:pPr indent="0" lvl="0" marL="139700" rtl="0" algn="l">
              <a:spcBef>
                <a:spcPts val="1400"/>
              </a:spcBef>
              <a:spcAft>
                <a:spcPts val="0"/>
              </a:spcAft>
              <a:buNone/>
            </a:pPr>
            <a:r>
              <a:rPr lang="en-US"/>
              <a:t>webscrap Falcon 9 launch records </a:t>
            </a:r>
            <a:endParaRPr/>
          </a:p>
          <a:p>
            <a:pPr indent="0" lvl="0" marL="139700" rtl="0" algn="l">
              <a:spcBef>
                <a:spcPts val="1400"/>
              </a:spcBef>
              <a:spcAft>
                <a:spcPts val="0"/>
              </a:spcAft>
              <a:buNone/>
            </a:pPr>
            <a:r>
              <a:rPr lang="en-US"/>
              <a:t>with BeautifulSoup </a:t>
            </a:r>
            <a:endParaRPr/>
          </a:p>
          <a:p>
            <a:pPr indent="-317500" lvl="0" marL="457200" rtl="0" algn="l">
              <a:spcBef>
                <a:spcPts val="1400"/>
              </a:spcBef>
              <a:spcAft>
                <a:spcPts val="0"/>
              </a:spcAft>
              <a:buSzPts val="1400"/>
              <a:buChar char="●"/>
            </a:pPr>
            <a:r>
              <a:rPr lang="en-US"/>
              <a:t>We parsed the table and converted </a:t>
            </a:r>
            <a:endParaRPr/>
          </a:p>
          <a:p>
            <a:pPr indent="0" lvl="0" marL="139700" rtl="0" algn="l">
              <a:spcBef>
                <a:spcPts val="1400"/>
              </a:spcBef>
              <a:spcAft>
                <a:spcPts val="0"/>
              </a:spcAft>
              <a:buNone/>
            </a:pPr>
            <a:r>
              <a:rPr lang="en-US"/>
              <a:t>it into a pandas dataframe.</a:t>
            </a:r>
            <a:endParaRPr/>
          </a:p>
          <a:p>
            <a:pPr indent="0" lvl="0" marL="139700" rtl="0" algn="l">
              <a:spcBef>
                <a:spcPts val="1400"/>
              </a:spcBef>
              <a:spcAft>
                <a:spcPts val="0"/>
              </a:spcAft>
              <a:buNone/>
            </a:pPr>
            <a:r>
              <a:t/>
            </a:r>
            <a:endParaRPr/>
          </a:p>
          <a:p>
            <a:pPr indent="-317500" lvl="0" marL="457200" rtl="0" algn="l">
              <a:spcBef>
                <a:spcPts val="1400"/>
              </a:spcBef>
              <a:spcAft>
                <a:spcPts val="0"/>
              </a:spcAft>
              <a:buSzPts val="1400"/>
              <a:buChar char="●"/>
            </a:pPr>
            <a:r>
              <a:rPr lang="en-US"/>
              <a:t> The link to the notebook is </a:t>
            </a:r>
            <a:endParaRPr/>
          </a:p>
          <a:p>
            <a:pPr indent="0" lvl="0" marL="139700" rtl="0" algn="l">
              <a:spcBef>
                <a:spcPts val="1400"/>
              </a:spcBef>
              <a:spcAft>
                <a:spcPts val="0"/>
              </a:spcAft>
              <a:buNone/>
            </a:pPr>
            <a:r>
              <a:rPr lang="en-US" u="sng">
                <a:solidFill>
                  <a:schemeClr val="hlink"/>
                </a:solidFill>
                <a:hlinkClick r:id="rId4"/>
              </a:rPr>
              <a:t>https://github.com/Dchisa/space-notebook/blob/405a05b395513df4c710a12acce5511b28ca9d34/spacebook2.ipynb</a:t>
            </a:r>
            <a:endParaRPr/>
          </a:p>
          <a:p>
            <a:pPr indent="0" lvl="0" marL="139700" marR="0" rtl="0" algn="l">
              <a:lnSpc>
                <a:spcPct val="100000"/>
              </a:lnSpc>
              <a:spcBef>
                <a:spcPts val="1400"/>
              </a:spcBef>
              <a:spcAft>
                <a:spcPts val="0"/>
              </a:spcAft>
              <a:buClr>
                <a:schemeClr val="dk1"/>
              </a:buClr>
              <a:buSzPts val="2200"/>
              <a:buFont typeface="Arial"/>
              <a:buNone/>
            </a:pPr>
            <a:r>
              <a:t/>
            </a:r>
            <a:endParaRPr/>
          </a:p>
          <a:p>
            <a:pPr indent="0" lvl="0" marL="457200" marR="0" rtl="0" algn="l">
              <a:lnSpc>
                <a:spcPct val="100000"/>
              </a:lnSpc>
              <a:spcBef>
                <a:spcPts val="1400"/>
              </a:spcBef>
              <a:spcAft>
                <a:spcPts val="0"/>
              </a:spcAft>
              <a:buNone/>
            </a:pPr>
            <a:r>
              <a:t/>
            </a:r>
            <a:endParaRPr/>
          </a:p>
        </p:txBody>
      </p:sp>
      <p:sp>
        <p:nvSpPr>
          <p:cNvPr id="147" name="Google Shape;147;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148" name="Google Shape;148;p23"/>
          <p:cNvSpPr txBox="1"/>
          <p:nvPr/>
        </p:nvSpPr>
        <p:spPr>
          <a:xfrm>
            <a:off x="922411" y="6910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sp>
        <p:nvSpPr>
          <p:cNvPr id="149" name="Google Shape;149;p23"/>
          <p:cNvSpPr txBox="1"/>
          <p:nvPr/>
        </p:nvSpPr>
        <p:spPr>
          <a:xfrm>
            <a:off x="5910262" y="1792288"/>
            <a:ext cx="5461000" cy="4206875"/>
          </a:xfrm>
          <a:prstGeom prst="rect">
            <a:avLst/>
          </a:prstGeom>
          <a:noFill/>
          <a:ln cap="flat" cmpd="sng" w="9525">
            <a:solidFill>
              <a:srgbClr val="0B49CB"/>
            </a:solidFill>
            <a:prstDash val="dash"/>
            <a:round/>
            <a:headEnd len="sm" w="sm" type="none"/>
            <a:tailEnd len="sm" w="sm" type="none"/>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rgbClr val="1C7DDB"/>
              </a:buClr>
              <a:buSzPts val="2200"/>
              <a:buFont typeface="Arial"/>
              <a:buNone/>
            </a:pPr>
            <a:r>
              <a:rPr lang="en-US" sz="2200">
                <a:solidFill>
                  <a:srgbClr val="1C7DDB"/>
                </a:solidFill>
                <a:latin typeface="Arial"/>
                <a:ea typeface="Arial"/>
                <a:cs typeface="Arial"/>
                <a:sym typeface="Arial"/>
              </a:rPr>
              <a:t>Place your flowchart of web scraping here</a:t>
            </a:r>
            <a:endParaRPr sz="2800">
              <a:solidFill>
                <a:schemeClr val="dk1"/>
              </a:solidFill>
              <a:latin typeface="Calibri"/>
              <a:ea typeface="Calibri"/>
              <a:cs typeface="Calibri"/>
              <a:sym typeface="Calibri"/>
            </a:endParaRPr>
          </a:p>
        </p:txBody>
      </p:sp>
      <p:pic>
        <p:nvPicPr>
          <p:cNvPr id="150" name="Google Shape;150;p23"/>
          <p:cNvPicPr preferRelativeResize="0"/>
          <p:nvPr/>
        </p:nvPicPr>
        <p:blipFill rotWithShape="1">
          <a:blip r:embed="rId5">
            <a:alphaModFix/>
          </a:blip>
          <a:srcRect b="4270" l="48721" r="12606" t="17951"/>
          <a:stretch/>
        </p:blipFill>
        <p:spPr>
          <a:xfrm>
            <a:off x="5910250" y="1792300"/>
            <a:ext cx="5375350" cy="4206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